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33"/>
  </p:notesMasterIdLst>
  <p:sldIdLst>
    <p:sldId id="261" r:id="rId2"/>
    <p:sldId id="396" r:id="rId3"/>
    <p:sldId id="382" r:id="rId4"/>
    <p:sldId id="388" r:id="rId5"/>
    <p:sldId id="412" r:id="rId6"/>
    <p:sldId id="411" r:id="rId7"/>
    <p:sldId id="410" r:id="rId8"/>
    <p:sldId id="402" r:id="rId9"/>
    <p:sldId id="401" r:id="rId10"/>
    <p:sldId id="403" r:id="rId11"/>
    <p:sldId id="404" r:id="rId12"/>
    <p:sldId id="414" r:id="rId13"/>
    <p:sldId id="415" r:id="rId14"/>
    <p:sldId id="416" r:id="rId15"/>
    <p:sldId id="417" r:id="rId16"/>
    <p:sldId id="413" r:id="rId17"/>
    <p:sldId id="407" r:id="rId18"/>
    <p:sldId id="408" r:id="rId19"/>
    <p:sldId id="409" r:id="rId20"/>
    <p:sldId id="405" r:id="rId21"/>
    <p:sldId id="392" r:id="rId22"/>
    <p:sldId id="393" r:id="rId23"/>
    <p:sldId id="353" r:id="rId24"/>
    <p:sldId id="384" r:id="rId25"/>
    <p:sldId id="385" r:id="rId26"/>
    <p:sldId id="400" r:id="rId27"/>
    <p:sldId id="395" r:id="rId28"/>
    <p:sldId id="397" r:id="rId29"/>
    <p:sldId id="398" r:id="rId30"/>
    <p:sldId id="399" r:id="rId31"/>
    <p:sldId id="278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2028"/>
    <a:srgbClr val="2F7EDD"/>
    <a:srgbClr val="0088EE"/>
    <a:srgbClr val="0D69FF"/>
    <a:srgbClr val="E82828"/>
    <a:srgbClr val="F84242"/>
    <a:srgbClr val="3485E8"/>
    <a:srgbClr val="3C7AE0"/>
    <a:srgbClr val="418DE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8" autoAdjust="0"/>
    <p:restoredTop sz="90280" autoAdjust="0"/>
  </p:normalViewPr>
  <p:slideViewPr>
    <p:cSldViewPr snapToGrid="0">
      <p:cViewPr>
        <p:scale>
          <a:sx n="66" d="100"/>
          <a:sy n="66" d="100"/>
        </p:scale>
        <p:origin x="-723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9;&#1087;&#1086;\&#1089;&#1090;&#1072;&#1090;&#1080;&#1090;&#1089;&#1090;&#1080;&#1082;&#1072;\&#1053;&#1080;&#1079;&#1082;&#1080;&#1081;_&#1074;&#1099;&#1089;&#1086;&#1082;&#1080;&#1081;%20&#1091;&#1088;&#1086;&#1074;&#1077;&#1085;&#1100;%20&#1057;&#1055;&#1054;_&#1087;&#1086;%20&#1086;&#1090;&#1076;_&#1089;&#1087;&#1077;&#1094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9;&#1087;&#1086;\&#1089;&#1090;&#1072;&#1090;&#1080;&#1090;&#1089;&#1090;&#1080;&#1082;&#1072;\&#1053;&#1080;&#1079;&#1082;&#1080;&#1081;_&#1074;&#1099;&#1089;&#1086;&#1082;&#1080;&#1081;%20&#1091;&#1088;&#1086;&#1074;&#1077;&#1085;&#1100;%20&#1057;&#1055;&#1054;_&#1087;&#1086;%20&#1086;&#1090;&#1076;_&#1089;&#1087;&#1077;&#1094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\AppData\Local\Microsoft\Windows\INetCache\Content.Outlook\XT852KCN\&#1053;&#1077;&#1087;&#1088;&#1077;&#1086;&#1076;&#1086;&#1083;&#1077;&#1074;&#1096;&#1080;&#1077;%20(7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Лист1!$C$31</c:f>
              <c:strCache>
                <c:ptCount val="1"/>
                <c:pt idx="0">
                  <c:v>Мальчики</c:v>
                </c:pt>
              </c:strCache>
            </c:strRef>
          </c:tx>
          <c:invertIfNegative val="0"/>
          <c:cat>
            <c:strRef>
              <c:f>Лист1!$D$30:$E$30</c:f>
              <c:strCache>
                <c:ptCount val="2"/>
                <c:pt idx="0">
                  <c:v>Не увидели / неправильно определили ошибку</c:v>
                </c:pt>
                <c:pt idx="1">
                  <c:v>Правильно отметили ошибку</c:v>
                </c:pt>
              </c:strCache>
            </c:strRef>
          </c:cat>
          <c:val>
            <c:numRef>
              <c:f>Лист1!$D$31:$E$31</c:f>
              <c:numCache>
                <c:formatCode>General</c:formatCode>
                <c:ptCount val="2"/>
                <c:pt idx="0">
                  <c:v>30</c:v>
                </c:pt>
                <c:pt idx="1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Лист1!$C$32</c:f>
              <c:strCache>
                <c:ptCount val="1"/>
                <c:pt idx="0">
                  <c:v>Девочки</c:v>
                </c:pt>
              </c:strCache>
            </c:strRef>
          </c:tx>
          <c:invertIfNegative val="0"/>
          <c:cat>
            <c:strRef>
              <c:f>Лист1!$D$30:$E$30</c:f>
              <c:strCache>
                <c:ptCount val="2"/>
                <c:pt idx="0">
                  <c:v>Не увидели / неправильно определили ошибку</c:v>
                </c:pt>
                <c:pt idx="1">
                  <c:v>Правильно отметили ошибку</c:v>
                </c:pt>
              </c:strCache>
            </c:strRef>
          </c:cat>
          <c:val>
            <c:numRef>
              <c:f>Лист1!$D$32:$E$32</c:f>
              <c:numCache>
                <c:formatCode>General</c:formatCode>
                <c:ptCount val="2"/>
                <c:pt idx="0">
                  <c:v>29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437568"/>
        <c:axId val="127612032"/>
      </c:barChart>
      <c:catAx>
        <c:axId val="185437568"/>
        <c:scaling>
          <c:orientation val="minMax"/>
        </c:scaling>
        <c:delete val="0"/>
        <c:axPos val="b"/>
        <c:majorTickMark val="out"/>
        <c:minorTickMark val="none"/>
        <c:tickLblPos val="nextTo"/>
        <c:crossAx val="127612032"/>
        <c:crosses val="autoZero"/>
        <c:auto val="1"/>
        <c:lblAlgn val="ctr"/>
        <c:lblOffset val="100"/>
        <c:noMultiLvlLbl val="0"/>
      </c:catAx>
      <c:valAx>
        <c:axId val="127612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54375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688535430123283E-2"/>
          <c:y val="5.1489469613399771E-2"/>
          <c:w val="0.73271682973491847"/>
          <c:h val="0.34569794717689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Лист1!$D$58</c:f>
              <c:strCache>
                <c:ptCount val="1"/>
                <c:pt idx="0">
                  <c:v>Правильно назвали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Лист1!$E$56:$L$57</c:f>
              <c:multiLvlStrCache>
                <c:ptCount val="8"/>
                <c:lvl>
                  <c:pt idx="0">
                    <c:v>торговли</c:v>
                  </c:pt>
                  <c:pt idx="1">
                    <c:v>транспорта</c:v>
                  </c:pt>
                  <c:pt idx="2">
                    <c:v>строительства</c:v>
                  </c:pt>
                  <c:pt idx="3">
                    <c:v>образования</c:v>
                  </c:pt>
                  <c:pt idx="4">
                    <c:v>здравоохранения</c:v>
                  </c:pt>
                  <c:pt idx="5">
                    <c:v>общественного питания</c:v>
                  </c:pt>
                  <c:pt idx="6">
                    <c:v>машиностроения</c:v>
                  </c:pt>
                  <c:pt idx="7">
                    <c:v>вооруженных сил</c:v>
                  </c:pt>
                </c:lvl>
                <c:lvl>
                  <c:pt idx="0">
                    <c:v>Профессии в сфере</c:v>
                  </c:pt>
                </c:lvl>
              </c:multiLvlStrCache>
            </c:multiLvlStrRef>
          </c:cat>
          <c:val>
            <c:numRef>
              <c:f>Лист1!$E$58:$L$58</c:f>
              <c:numCache>
                <c:formatCode>General</c:formatCode>
                <c:ptCount val="8"/>
                <c:pt idx="0">
                  <c:v>64</c:v>
                </c:pt>
                <c:pt idx="1">
                  <c:v>67</c:v>
                </c:pt>
                <c:pt idx="2">
                  <c:v>65</c:v>
                </c:pt>
                <c:pt idx="3">
                  <c:v>48</c:v>
                </c:pt>
                <c:pt idx="4">
                  <c:v>41</c:v>
                </c:pt>
                <c:pt idx="5">
                  <c:v>66</c:v>
                </c:pt>
                <c:pt idx="6">
                  <c:v>41</c:v>
                </c:pt>
                <c:pt idx="7">
                  <c:v>28</c:v>
                </c:pt>
              </c:numCache>
            </c:numRef>
          </c:val>
        </c:ser>
        <c:ser>
          <c:idx val="1"/>
          <c:order val="1"/>
          <c:tx>
            <c:strRef>
              <c:f>Лист1!$D$59</c:f>
              <c:strCache>
                <c:ptCount val="1"/>
                <c:pt idx="0">
                  <c:v>Правильно объяснили суть деятельности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Лист1!$E$56:$L$57</c:f>
              <c:multiLvlStrCache>
                <c:ptCount val="8"/>
                <c:lvl>
                  <c:pt idx="0">
                    <c:v>торговли</c:v>
                  </c:pt>
                  <c:pt idx="1">
                    <c:v>транспорта</c:v>
                  </c:pt>
                  <c:pt idx="2">
                    <c:v>строительства</c:v>
                  </c:pt>
                  <c:pt idx="3">
                    <c:v>образования</c:v>
                  </c:pt>
                  <c:pt idx="4">
                    <c:v>здравоохранения</c:v>
                  </c:pt>
                  <c:pt idx="5">
                    <c:v>общественного питания</c:v>
                  </c:pt>
                  <c:pt idx="6">
                    <c:v>машиностроения</c:v>
                  </c:pt>
                  <c:pt idx="7">
                    <c:v>вооруженных сил</c:v>
                  </c:pt>
                </c:lvl>
                <c:lvl>
                  <c:pt idx="0">
                    <c:v>Профессии в сфере</c:v>
                  </c:pt>
                </c:lvl>
              </c:multiLvlStrCache>
            </c:multiLvlStrRef>
          </c:cat>
          <c:val>
            <c:numRef>
              <c:f>Лист1!$E$59:$L$59</c:f>
              <c:numCache>
                <c:formatCode>General</c:formatCode>
                <c:ptCount val="8"/>
                <c:pt idx="0">
                  <c:v>46</c:v>
                </c:pt>
                <c:pt idx="1">
                  <c:v>56</c:v>
                </c:pt>
                <c:pt idx="2">
                  <c:v>41</c:v>
                </c:pt>
                <c:pt idx="3">
                  <c:v>40</c:v>
                </c:pt>
                <c:pt idx="4">
                  <c:v>31</c:v>
                </c:pt>
                <c:pt idx="5">
                  <c:v>53</c:v>
                </c:pt>
                <c:pt idx="6">
                  <c:v>28</c:v>
                </c:pt>
                <c:pt idx="7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420480"/>
        <c:axId val="128440192"/>
      </c:barChart>
      <c:catAx>
        <c:axId val="128420480"/>
        <c:scaling>
          <c:orientation val="minMax"/>
        </c:scaling>
        <c:delete val="0"/>
        <c:axPos val="b"/>
        <c:majorTickMark val="out"/>
        <c:minorTickMark val="none"/>
        <c:tickLblPos val="nextTo"/>
        <c:crossAx val="128440192"/>
        <c:crosses val="autoZero"/>
        <c:auto val="1"/>
        <c:lblAlgn val="ctr"/>
        <c:lblOffset val="100"/>
        <c:noMultiLvlLbl val="0"/>
      </c:catAx>
      <c:valAx>
        <c:axId val="128440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420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42614104724284"/>
          <c:y val="0.34054623606831752"/>
          <c:w val="0.20922344489695652"/>
          <c:h val="0.5411297500855871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Ниже минимального балла ОГЭ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3014516691062852E-2"/>
          <c:y val="0.13683527049559802"/>
          <c:w val="0.92861951434498102"/>
          <c:h val="0.424034567589188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Отд_специальности_низк_высокий!$A$2</c:f>
              <c:strCache>
                <c:ptCount val="1"/>
                <c:pt idx="0">
                  <c:v>РУ</c:v>
                </c:pt>
              </c:strCache>
            </c:strRef>
          </c:tx>
          <c:invertIfNegative val="0"/>
          <c:cat>
            <c:strRef>
              <c:f>Отд_специальности_низк_высокий!$B$1:$K$1</c:f>
              <c:strCache>
                <c:ptCount val="9"/>
                <c:pt idx="0">
                  <c:v>2.08.00.00 Техника и технологии строительства</c:v>
                </c:pt>
                <c:pt idx="1">
                  <c:v>2.09.00.00 Информатика и вычислительная техника</c:v>
                </c:pt>
                <c:pt idx="2">
                  <c:v>2.13.00.00 Электро- и теплоэнергетика</c:v>
                </c:pt>
                <c:pt idx="3">
                  <c:v>2.21.00.00 Прикладная геология, горное дело, нефтегазовое дело и геодезия</c:v>
                </c:pt>
                <c:pt idx="4">
                  <c:v>2.23.00.00 Техника и технологии наземного транспорта</c:v>
                </c:pt>
                <c:pt idx="5">
                  <c:v>4.35.00.00 Сельское, лесное и рыбное хозяйство</c:v>
                </c:pt>
                <c:pt idx="6">
                  <c:v>4.36.00.00 Ветеринария и зоотехния</c:v>
                </c:pt>
                <c:pt idx="7">
                  <c:v>5.43.00.00 Сервис и туризм</c:v>
                </c:pt>
                <c:pt idx="8">
                  <c:v>6.44.00.00 Учитель начальной школы</c:v>
                </c:pt>
              </c:strCache>
            </c:strRef>
          </c:cat>
          <c:val>
            <c:numRef>
              <c:f>Отд_специальности_низк_высокий!$B$2:$K$2</c:f>
              <c:numCache>
                <c:formatCode>###0.0%</c:formatCode>
                <c:ptCount val="9"/>
                <c:pt idx="0">
                  <c:v>0.39624924379915305</c:v>
                </c:pt>
                <c:pt idx="1">
                  <c:v>0.23791821561338289</c:v>
                </c:pt>
                <c:pt idx="2">
                  <c:v>0.41209563994374121</c:v>
                </c:pt>
                <c:pt idx="3">
                  <c:v>0.23495702005730659</c:v>
                </c:pt>
                <c:pt idx="4">
                  <c:v>0.45384190160309568</c:v>
                </c:pt>
                <c:pt idx="5">
                  <c:v>0.53125</c:v>
                </c:pt>
                <c:pt idx="6">
                  <c:v>0.22903225806451613</c:v>
                </c:pt>
                <c:pt idx="7">
                  <c:v>0.42967818831942783</c:v>
                </c:pt>
                <c:pt idx="8">
                  <c:v>0.11656441717791409</c:v>
                </c:pt>
              </c:numCache>
            </c:numRef>
          </c:val>
        </c:ser>
        <c:ser>
          <c:idx val="1"/>
          <c:order val="1"/>
          <c:tx>
            <c:strRef>
              <c:f>Отд_специальности_низк_высокий!$A$3</c:f>
              <c:strCache>
                <c:ptCount val="1"/>
                <c:pt idx="0">
                  <c:v>МА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Отд_специальности_низк_высокий!$B$1:$K$1</c:f>
              <c:strCache>
                <c:ptCount val="9"/>
                <c:pt idx="0">
                  <c:v>2.08.00.00 Техника и технологии строительства</c:v>
                </c:pt>
                <c:pt idx="1">
                  <c:v>2.09.00.00 Информатика и вычислительная техника</c:v>
                </c:pt>
                <c:pt idx="2">
                  <c:v>2.13.00.00 Электро- и теплоэнергетика</c:v>
                </c:pt>
                <c:pt idx="3">
                  <c:v>2.21.00.00 Прикладная геология, горное дело, нефтегазовое дело и геодезия</c:v>
                </c:pt>
                <c:pt idx="4">
                  <c:v>2.23.00.00 Техника и технологии наземного транспорта</c:v>
                </c:pt>
                <c:pt idx="5">
                  <c:v>4.35.00.00 Сельское, лесное и рыбное хозяйство</c:v>
                </c:pt>
                <c:pt idx="6">
                  <c:v>4.36.00.00 Ветеринария и зоотехния</c:v>
                </c:pt>
                <c:pt idx="7">
                  <c:v>5.43.00.00 Сервис и туризм</c:v>
                </c:pt>
                <c:pt idx="8">
                  <c:v>6.44.00.00 Учитель начальной школы</c:v>
                </c:pt>
              </c:strCache>
            </c:strRef>
          </c:cat>
          <c:val>
            <c:numRef>
              <c:f>Отд_специальности_низк_высокий!$B$3:$K$3</c:f>
              <c:numCache>
                <c:formatCode>###0.0%</c:formatCode>
                <c:ptCount val="9"/>
                <c:pt idx="0">
                  <c:v>0.47713598074608904</c:v>
                </c:pt>
                <c:pt idx="1">
                  <c:v>0.25871559633027524</c:v>
                </c:pt>
                <c:pt idx="2">
                  <c:v>0.48</c:v>
                </c:pt>
                <c:pt idx="3">
                  <c:v>0.35628742514970058</c:v>
                </c:pt>
                <c:pt idx="4">
                  <c:v>0.59955874241588525</c:v>
                </c:pt>
                <c:pt idx="5">
                  <c:v>0.57508532423208192</c:v>
                </c:pt>
                <c:pt idx="6">
                  <c:v>0.46129032258064517</c:v>
                </c:pt>
                <c:pt idx="7">
                  <c:v>0.68552311435523128</c:v>
                </c:pt>
                <c:pt idx="8">
                  <c:v>0.32016632016632018</c:v>
                </c:pt>
              </c:numCache>
            </c:numRef>
          </c:val>
        </c:ser>
        <c:ser>
          <c:idx val="2"/>
          <c:order val="2"/>
          <c:tx>
            <c:strRef>
              <c:f>Отд_специальности_низк_высокий!$A$4</c:f>
              <c:strCache>
                <c:ptCount val="1"/>
                <c:pt idx="0">
                  <c:v>ИС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Отд_специальности_низк_высокий!$B$1:$K$1</c:f>
              <c:strCache>
                <c:ptCount val="9"/>
                <c:pt idx="0">
                  <c:v>2.08.00.00 Техника и технологии строительства</c:v>
                </c:pt>
                <c:pt idx="1">
                  <c:v>2.09.00.00 Информатика и вычислительная техника</c:v>
                </c:pt>
                <c:pt idx="2">
                  <c:v>2.13.00.00 Электро- и теплоэнергетика</c:v>
                </c:pt>
                <c:pt idx="3">
                  <c:v>2.21.00.00 Прикладная геология, горное дело, нефтегазовое дело и геодезия</c:v>
                </c:pt>
                <c:pt idx="4">
                  <c:v>2.23.00.00 Техника и технологии наземного транспорта</c:v>
                </c:pt>
                <c:pt idx="5">
                  <c:v>4.35.00.00 Сельское, лесное и рыбное хозяйство</c:v>
                </c:pt>
                <c:pt idx="6">
                  <c:v>4.36.00.00 Ветеринария и зоотехния</c:v>
                </c:pt>
                <c:pt idx="7">
                  <c:v>5.43.00.00 Сервис и туризм</c:v>
                </c:pt>
                <c:pt idx="8">
                  <c:v>6.44.00.00 Учитель начальной школы</c:v>
                </c:pt>
              </c:strCache>
            </c:strRef>
          </c:cat>
          <c:val>
            <c:numRef>
              <c:f>Отд_специальности_низк_высокий!$B$4:$K$4</c:f>
              <c:numCache>
                <c:formatCode>###0.0%</c:formatCode>
                <c:ptCount val="9"/>
                <c:pt idx="0">
                  <c:v>0.84788478847884785</c:v>
                </c:pt>
                <c:pt idx="1">
                  <c:v>0.78028169014084492</c:v>
                </c:pt>
                <c:pt idx="2">
                  <c:v>0.90200000000000002</c:v>
                </c:pt>
                <c:pt idx="3">
                  <c:v>0.88636363636363635</c:v>
                </c:pt>
                <c:pt idx="4">
                  <c:v>0.91102362204724419</c:v>
                </c:pt>
                <c:pt idx="5">
                  <c:v>0.84793814432989689</c:v>
                </c:pt>
                <c:pt idx="6">
                  <c:v>0.8</c:v>
                </c:pt>
                <c:pt idx="7">
                  <c:v>0.90206185567010311</c:v>
                </c:pt>
                <c:pt idx="8">
                  <c:v>0.86942675159235672</c:v>
                </c:pt>
              </c:numCache>
            </c:numRef>
          </c:val>
        </c:ser>
        <c:ser>
          <c:idx val="3"/>
          <c:order val="3"/>
          <c:tx>
            <c:strRef>
              <c:f>Отд_специальности_низк_высокий!$A$5</c:f>
              <c:strCache>
                <c:ptCount val="1"/>
                <c:pt idx="0">
                  <c:v>АЯ</c:v>
                </c:pt>
              </c:strCache>
            </c:strRef>
          </c:tx>
          <c:invertIfNegative val="0"/>
          <c:cat>
            <c:strRef>
              <c:f>Отд_специальности_низк_высокий!$B$1:$K$1</c:f>
              <c:strCache>
                <c:ptCount val="9"/>
                <c:pt idx="0">
                  <c:v>2.08.00.00 Техника и технологии строительства</c:v>
                </c:pt>
                <c:pt idx="1">
                  <c:v>2.09.00.00 Информатика и вычислительная техника</c:v>
                </c:pt>
                <c:pt idx="2">
                  <c:v>2.13.00.00 Электро- и теплоэнергетика</c:v>
                </c:pt>
                <c:pt idx="3">
                  <c:v>2.21.00.00 Прикладная геология, горное дело, нефтегазовое дело и геодезия</c:v>
                </c:pt>
                <c:pt idx="4">
                  <c:v>2.23.00.00 Техника и технологии наземного транспорта</c:v>
                </c:pt>
                <c:pt idx="5">
                  <c:v>4.35.00.00 Сельское, лесное и рыбное хозяйство</c:v>
                </c:pt>
                <c:pt idx="6">
                  <c:v>4.36.00.00 Ветеринария и зоотехния</c:v>
                </c:pt>
                <c:pt idx="7">
                  <c:v>5.43.00.00 Сервис и туризм</c:v>
                </c:pt>
                <c:pt idx="8">
                  <c:v>6.44.00.00 Учитель начальной школы</c:v>
                </c:pt>
              </c:strCache>
            </c:strRef>
          </c:cat>
          <c:val>
            <c:numRef>
              <c:f>Отд_специальности_низк_высокий!$B$5:$K$5</c:f>
              <c:numCache>
                <c:formatCode>###0.0%</c:formatCode>
                <c:ptCount val="9"/>
                <c:pt idx="0">
                  <c:v>0.90009250693802034</c:v>
                </c:pt>
                <c:pt idx="1">
                  <c:v>0.72984441301272984</c:v>
                </c:pt>
                <c:pt idx="2">
                  <c:v>0.91358024691358031</c:v>
                </c:pt>
                <c:pt idx="3">
                  <c:v>0.88</c:v>
                </c:pt>
                <c:pt idx="4">
                  <c:v>0.95644891122278053</c:v>
                </c:pt>
                <c:pt idx="5">
                  <c:v>0.92307692307692302</c:v>
                </c:pt>
                <c:pt idx="6">
                  <c:v>0.83574879227053145</c:v>
                </c:pt>
                <c:pt idx="7">
                  <c:v>0.89413988657845</c:v>
                </c:pt>
                <c:pt idx="8">
                  <c:v>0.85576923076923062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244800"/>
        <c:axId val="131246336"/>
      </c:barChart>
      <c:catAx>
        <c:axId val="1312448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400"/>
            </a:pPr>
            <a:endParaRPr lang="ru-RU"/>
          </a:p>
        </c:txPr>
        <c:crossAx val="131246336"/>
        <c:crosses val="autoZero"/>
        <c:auto val="1"/>
        <c:lblAlgn val="ctr"/>
        <c:lblOffset val="100"/>
        <c:noMultiLvlLbl val="0"/>
      </c:catAx>
      <c:valAx>
        <c:axId val="131246336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31244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441604019779542"/>
          <c:y val="0"/>
          <c:w val="0.20668307982820477"/>
          <c:h val="7.884839454037838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6.44 Учитель начальной школы</a:t>
            </a:r>
          </a:p>
        </c:rich>
      </c:tx>
      <c:layout>
        <c:manualLayout>
          <c:xMode val="edge"/>
          <c:yMode val="edge"/>
          <c:x val="0.23865404837013671"/>
          <c:y val="2.380984399421983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810841764453757E-2"/>
          <c:y val="0.11272098891638765"/>
          <c:w val="0.93240018614602727"/>
          <c:h val="0.808497251492583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Отд_специальности_низк_высокий!$A$18</c:f>
              <c:strCache>
                <c:ptCount val="1"/>
                <c:pt idx="0">
                  <c:v>РУ</c:v>
                </c:pt>
              </c:strCache>
            </c:strRef>
          </c:tx>
          <c:invertIfNegative val="0"/>
          <c:cat>
            <c:strRef>
              <c:f>Отд_специальности_низк_высокий!$L$18:$L$20</c:f>
              <c:strCache>
                <c:ptCount val="3"/>
                <c:pt idx="0">
                  <c:v>Ниже мин границы</c:v>
                </c:pt>
                <c:pt idx="1">
                  <c:v>Низкий</c:v>
                </c:pt>
                <c:pt idx="2">
                  <c:v>Средний и высокий</c:v>
                </c:pt>
              </c:strCache>
            </c:strRef>
          </c:cat>
          <c:val>
            <c:numRef>
              <c:f>Отд_специальности_низк_высокий!$K$18:$K$20</c:f>
              <c:numCache>
                <c:formatCode>###0.0%</c:formatCode>
                <c:ptCount val="3"/>
                <c:pt idx="0">
                  <c:v>0.11656441717791409</c:v>
                </c:pt>
                <c:pt idx="1">
                  <c:v>0.69120654396728021</c:v>
                </c:pt>
                <c:pt idx="2">
                  <c:v>0.19222903885480572</c:v>
                </c:pt>
              </c:numCache>
            </c:numRef>
          </c:val>
        </c:ser>
        <c:ser>
          <c:idx val="1"/>
          <c:order val="1"/>
          <c:tx>
            <c:strRef>
              <c:f>Отд_специальности_низк_высокий!$A$21</c:f>
              <c:strCache>
                <c:ptCount val="1"/>
                <c:pt idx="0">
                  <c:v>МА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Отд_специальности_низк_высокий!$L$18:$L$20</c:f>
              <c:strCache>
                <c:ptCount val="3"/>
                <c:pt idx="0">
                  <c:v>Ниже мин границы</c:v>
                </c:pt>
                <c:pt idx="1">
                  <c:v>Низкий</c:v>
                </c:pt>
                <c:pt idx="2">
                  <c:v>Средний и высокий</c:v>
                </c:pt>
              </c:strCache>
            </c:strRef>
          </c:cat>
          <c:val>
            <c:numRef>
              <c:f>Отд_специальности_низк_высокий!$K$21:$K$23</c:f>
              <c:numCache>
                <c:formatCode>###0.0%</c:formatCode>
                <c:ptCount val="3"/>
                <c:pt idx="0">
                  <c:v>0.32016632016632018</c:v>
                </c:pt>
                <c:pt idx="1">
                  <c:v>0.52390852390852394</c:v>
                </c:pt>
                <c:pt idx="2">
                  <c:v>0.15592515592515593</c:v>
                </c:pt>
              </c:numCache>
            </c:numRef>
          </c:val>
        </c:ser>
        <c:ser>
          <c:idx val="2"/>
          <c:order val="2"/>
          <c:tx>
            <c:strRef>
              <c:f>Отд_специальности_низк_высокий!$A$24</c:f>
              <c:strCache>
                <c:ptCount val="1"/>
                <c:pt idx="0">
                  <c:v>ИС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6.307509462505829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Отд_специальности_низк_высокий!$L$18:$L$20</c:f>
              <c:strCache>
                <c:ptCount val="3"/>
                <c:pt idx="0">
                  <c:v>Ниже мин границы</c:v>
                </c:pt>
                <c:pt idx="1">
                  <c:v>Низкий</c:v>
                </c:pt>
                <c:pt idx="2">
                  <c:v>Средний и высокий</c:v>
                </c:pt>
              </c:strCache>
            </c:strRef>
          </c:cat>
          <c:val>
            <c:numRef>
              <c:f>Отд_специальности_низк_высокий!$K$24:$K$26</c:f>
              <c:numCache>
                <c:formatCode>###0.0%</c:formatCode>
                <c:ptCount val="3"/>
                <c:pt idx="0">
                  <c:v>0.86942675159235672</c:v>
                </c:pt>
                <c:pt idx="1">
                  <c:v>0.11464968152866239</c:v>
                </c:pt>
                <c:pt idx="2">
                  <c:v>1.5923566878980892E-2</c:v>
                </c:pt>
              </c:numCache>
            </c:numRef>
          </c:val>
        </c:ser>
        <c:ser>
          <c:idx val="3"/>
          <c:order val="3"/>
          <c:tx>
            <c:strRef>
              <c:f>Отд_специальности_низк_высокий!$A$29</c:f>
              <c:strCache>
                <c:ptCount val="1"/>
                <c:pt idx="0">
                  <c:v>АЯ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046007570004663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Отд_специальности_низк_высокий!$L$18:$L$20</c:f>
              <c:strCache>
                <c:ptCount val="3"/>
                <c:pt idx="0">
                  <c:v>Ниже мин границы</c:v>
                </c:pt>
                <c:pt idx="1">
                  <c:v>Низкий</c:v>
                </c:pt>
                <c:pt idx="2">
                  <c:v>Средний и высокий</c:v>
                </c:pt>
              </c:strCache>
            </c:strRef>
          </c:cat>
          <c:val>
            <c:numRef>
              <c:f>Отд_специальности_низк_высокий!$K$27:$K$29</c:f>
              <c:numCache>
                <c:formatCode>###0.0%</c:formatCode>
                <c:ptCount val="3"/>
                <c:pt idx="0">
                  <c:v>0.85576923076923062</c:v>
                </c:pt>
                <c:pt idx="1">
                  <c:v>0.12500000000000017</c:v>
                </c:pt>
                <c:pt idx="2">
                  <c:v>1.9230769230769232E-2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6729344"/>
        <c:axId val="136730880"/>
      </c:barChart>
      <c:catAx>
        <c:axId val="136729344"/>
        <c:scaling>
          <c:orientation val="minMax"/>
        </c:scaling>
        <c:delete val="0"/>
        <c:axPos val="b"/>
        <c:majorTickMark val="out"/>
        <c:minorTickMark val="none"/>
        <c:tickLblPos val="nextTo"/>
        <c:crossAx val="136730880"/>
        <c:crosses val="autoZero"/>
        <c:auto val="1"/>
        <c:lblAlgn val="ctr"/>
        <c:lblOffset val="100"/>
        <c:noMultiLvlLbl val="0"/>
      </c:catAx>
      <c:valAx>
        <c:axId val="13673088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36729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03449214367414"/>
          <c:y val="2.2897829711538038E-2"/>
          <c:w val="0.29937903314323061"/>
          <c:h val="7.115271516699719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% не преодолевших </a:t>
            </a:r>
            <a:r>
              <a:rPr lang="ru-RU" dirty="0" smtClean="0"/>
              <a:t>минимальную границу</a:t>
            </a:r>
            <a:endParaRPr lang="ru-RU" dirty="0"/>
          </a:p>
        </c:rich>
      </c:tx>
      <c:layout>
        <c:manualLayout>
          <c:xMode val="edge"/>
          <c:yMode val="edge"/>
          <c:x val="0.15983862090451215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5433929654498795E-2"/>
          <c:y val="7.3947399501354483E-2"/>
          <c:w val="0.74287427904669323"/>
          <c:h val="0.4847914979173506"/>
        </c:manualLayout>
      </c:layout>
      <c:barChart>
        <c:barDir val="col"/>
        <c:grouping val="clustered"/>
        <c:varyColors val="0"/>
        <c:ser>
          <c:idx val="0"/>
          <c:order val="0"/>
          <c:tx>
            <c:v>РУ (10 баллов)</c:v>
          </c:tx>
          <c:invertIfNegative val="0"/>
          <c:cat>
            <c:strRef>
              <c:f>'[Непреодолевшие (7).xlsx]Лист2'!$C$9;'[Непреодолевшие (7).xlsx]Лист2'!$E$9;'[Непреодолевшие (7).xlsx]Лист2'!$G$9;'[Непреодолевшие (7).xlsx]Лист2'!$I$9</c:f>
              <c:strCache>
                <c:ptCount val="4"/>
                <c:pt idx="0">
                  <c:v>Медицина</c:v>
                </c:pt>
                <c:pt idx="1">
                  <c:v>Педагогика</c:v>
                </c:pt>
                <c:pt idx="2">
                  <c:v>Рабочие</c:v>
                </c:pt>
                <c:pt idx="3">
                  <c:v>Социально-экономические</c:v>
                </c:pt>
              </c:strCache>
            </c:strRef>
          </c:cat>
          <c:val>
            <c:numRef>
              <c:f>'[Непреодолевшие (7).xlsx]Лист2'!$C$17;'[Непреодолевшие (7).xlsx]Лист2'!$E$17;'[Непреодолевшие (7).xlsx]Лист2'!$G$17;'[Непреодолевшие (7).xlsx]Лист2'!$I$17</c:f>
              <c:numCache>
                <c:formatCode>0.0%</c:formatCode>
                <c:ptCount val="4"/>
                <c:pt idx="0">
                  <c:v>0.11733333333333333</c:v>
                </c:pt>
                <c:pt idx="1">
                  <c:v>0.10776805251641138</c:v>
                </c:pt>
                <c:pt idx="2">
                  <c:v>0.35625457205559619</c:v>
                </c:pt>
                <c:pt idx="3">
                  <c:v>0.15498938428874734</c:v>
                </c:pt>
              </c:numCache>
            </c:numRef>
          </c:val>
        </c:ser>
        <c:ser>
          <c:idx val="1"/>
          <c:order val="1"/>
          <c:tx>
            <c:v>МА (7 баллов)</c:v>
          </c:tx>
          <c:invertIfNegative val="0"/>
          <c:cat>
            <c:strRef>
              <c:f>'[Непреодолевшие (7).xlsx]Лист2'!$C$9;'[Непреодолевшие (7).xlsx]Лист2'!$E$9;'[Непреодолевшие (7).xlsx]Лист2'!$G$9;'[Непреодолевшие (7).xlsx]Лист2'!$I$9</c:f>
              <c:strCache>
                <c:ptCount val="4"/>
                <c:pt idx="0">
                  <c:v>Медицина</c:v>
                </c:pt>
                <c:pt idx="1">
                  <c:v>Педагогика</c:v>
                </c:pt>
                <c:pt idx="2">
                  <c:v>Рабочие</c:v>
                </c:pt>
                <c:pt idx="3">
                  <c:v>Социально-экономические</c:v>
                </c:pt>
              </c:strCache>
            </c:strRef>
          </c:cat>
          <c:val>
            <c:numRef>
              <c:f>'[Непреодолевшие (7).xlsx]Лист2'!$C$18;'[Непреодолевшие (7).xlsx]Лист2'!$E$18;'[Непреодолевшие (7).xlsx]Лист2'!$G$18;'[Непреодолевшие (7).xlsx]Лист2'!$I$18</c:f>
              <c:numCache>
                <c:formatCode>0.0%</c:formatCode>
                <c:ptCount val="4"/>
                <c:pt idx="0">
                  <c:v>0.15043290043290045</c:v>
                </c:pt>
                <c:pt idx="1">
                  <c:v>0.16951018161805173</c:v>
                </c:pt>
                <c:pt idx="2">
                  <c:v>0.220620043258832</c:v>
                </c:pt>
                <c:pt idx="3">
                  <c:v>0.14867762687634023</c:v>
                </c:pt>
              </c:numCache>
            </c:numRef>
          </c:val>
        </c:ser>
        <c:ser>
          <c:idx val="3"/>
          <c:order val="2"/>
          <c:tx>
            <c:v>БИ (11 баллов)</c:v>
          </c:tx>
          <c:invertIfNegative val="0"/>
          <c:val>
            <c:numRef>
              <c:f>'[Непреодолевшие (7).xlsx]Лист2'!$C$19;'[Непреодолевшие (7).xlsx]Лист2'!$E$19;'[Непреодолевшие (7).xlsx]Лист2'!$G$19;'[Непреодолевшие (7).xlsx]Лист2'!$I$19</c:f>
              <c:numCache>
                <c:formatCode>0.0%</c:formatCode>
                <c:ptCount val="4"/>
                <c:pt idx="0">
                  <c:v>0.44593867670790749</c:v>
                </c:pt>
                <c:pt idx="1">
                  <c:v>0.47039473684210525</c:v>
                </c:pt>
                <c:pt idx="2">
                  <c:v>0.62084942084942085</c:v>
                </c:pt>
                <c:pt idx="3">
                  <c:v>0.65905743740795286</c:v>
                </c:pt>
              </c:numCache>
            </c:numRef>
          </c:val>
        </c:ser>
        <c:ser>
          <c:idx val="2"/>
          <c:order val="3"/>
          <c:tx>
            <c:v>ИС (7 баллов)</c:v>
          </c:tx>
          <c:invertIfNegative val="0"/>
          <c:cat>
            <c:strRef>
              <c:f>'[Непреодолевшие (7).xlsx]Лист2'!$C$9;'[Непреодолевшие (7).xlsx]Лист2'!$E$9;'[Непреодолевшие (7).xlsx]Лист2'!$G$9;'[Непреодолевшие (7).xlsx]Лист2'!$I$9</c:f>
              <c:strCache>
                <c:ptCount val="4"/>
                <c:pt idx="0">
                  <c:v>Медицина</c:v>
                </c:pt>
                <c:pt idx="1">
                  <c:v>Педагогика</c:v>
                </c:pt>
                <c:pt idx="2">
                  <c:v>Рабочие</c:v>
                </c:pt>
                <c:pt idx="3">
                  <c:v>Социально-экономические</c:v>
                </c:pt>
              </c:strCache>
            </c:strRef>
          </c:cat>
          <c:val>
            <c:numRef>
              <c:f>'[Непреодолевшие (7).xlsx]Лист2'!$C$20;'[Непреодолевшие (7).xlsx]Лист2'!$E$20;'[Непреодолевшие (7).xlsx]Лист2'!$G$20;'[Непреодолевшие (7).xlsx]Лист2'!$I$20</c:f>
              <c:numCache>
                <c:formatCode>0.0%</c:formatCode>
                <c:ptCount val="4"/>
                <c:pt idx="0">
                  <c:v>0.48268398268398266</c:v>
                </c:pt>
                <c:pt idx="1">
                  <c:v>0.35287548855388051</c:v>
                </c:pt>
                <c:pt idx="2">
                  <c:v>0.37583395107487028</c:v>
                </c:pt>
                <c:pt idx="3">
                  <c:v>0.41116751269035534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346304"/>
        <c:axId val="183347840"/>
      </c:barChart>
      <c:catAx>
        <c:axId val="183346304"/>
        <c:scaling>
          <c:orientation val="minMax"/>
        </c:scaling>
        <c:delete val="0"/>
        <c:axPos val="b"/>
        <c:majorTickMark val="out"/>
        <c:minorTickMark val="none"/>
        <c:tickLblPos val="nextTo"/>
        <c:crossAx val="183347840"/>
        <c:crosses val="autoZero"/>
        <c:auto val="1"/>
        <c:lblAlgn val="ctr"/>
        <c:lblOffset val="100"/>
        <c:noMultiLvlLbl val="0"/>
      </c:catAx>
      <c:valAx>
        <c:axId val="18334784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83346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061197362272189"/>
          <c:y val="0.68120928511047485"/>
          <c:w val="0.24193024294152013"/>
          <c:h val="0.2616081423581503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7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7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7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07589A1-5BBD-49DF-BC36-4B94FAC96860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9780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276764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92894" y="4346070"/>
            <a:ext cx="6672216" cy="4112094"/>
          </a:xfrm>
          <a:extLst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defRPr/>
            </a:pPr>
            <a:endParaRPr lang="ru-RU" altLang="ru-RU" dirty="0" smtClean="0"/>
          </a:p>
        </p:txBody>
      </p:sp>
      <p:sp>
        <p:nvSpPr>
          <p:cNvPr id="26628" name="Номер слайда 3"/>
          <p:cNvSpPr txBox="1">
            <a:spLocks noGrp="1"/>
          </p:cNvSpPr>
          <p:nvPr/>
        </p:nvSpPr>
        <p:spPr bwMode="auto">
          <a:xfrm>
            <a:off x="3883853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BD13A17-525E-43CF-9E1A-E8DBD92F5402}" type="slidenum">
              <a:rPr lang="ru-RU" altLang="ru-RU" sz="1200" smtClean="0">
                <a:solidFill>
                  <a:srgbClr val="000000"/>
                </a:solidFill>
                <a:sym typeface="Calibri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altLang="ru-RU" sz="1200" smtClean="0">
              <a:solidFill>
                <a:srgbClr val="000000"/>
              </a:solidFill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92894" y="4346070"/>
            <a:ext cx="6672216" cy="4112094"/>
          </a:xfrm>
          <a:extLst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defRPr/>
            </a:pPr>
            <a:endParaRPr lang="ru-RU" altLang="ru-RU" dirty="0" smtClean="0"/>
          </a:p>
        </p:txBody>
      </p:sp>
      <p:sp>
        <p:nvSpPr>
          <p:cNvPr id="26628" name="Номер слайда 3"/>
          <p:cNvSpPr txBox="1">
            <a:spLocks noGrp="1"/>
          </p:cNvSpPr>
          <p:nvPr/>
        </p:nvSpPr>
        <p:spPr bwMode="auto">
          <a:xfrm>
            <a:off x="3883853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BD13A17-525E-43CF-9E1A-E8DBD92F5402}" type="slidenum">
              <a:rPr lang="ru-RU" altLang="ru-RU" sz="1200" smtClean="0">
                <a:solidFill>
                  <a:srgbClr val="000000"/>
                </a:solidFill>
                <a:sym typeface="Calibri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altLang="ru-RU" sz="1200" smtClean="0">
              <a:solidFill>
                <a:srgbClr val="000000"/>
              </a:solidFill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92894" y="4346070"/>
            <a:ext cx="6672216" cy="4112094"/>
          </a:xfrm>
          <a:extLst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defRPr/>
            </a:pPr>
            <a:endParaRPr lang="ru-RU" altLang="ru-RU" dirty="0" smtClean="0"/>
          </a:p>
        </p:txBody>
      </p:sp>
      <p:sp>
        <p:nvSpPr>
          <p:cNvPr id="26628" name="Номер слайда 3"/>
          <p:cNvSpPr txBox="1">
            <a:spLocks noGrp="1"/>
          </p:cNvSpPr>
          <p:nvPr/>
        </p:nvSpPr>
        <p:spPr bwMode="auto">
          <a:xfrm>
            <a:off x="3883853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BD13A17-525E-43CF-9E1A-E8DBD92F5402}" type="slidenum">
              <a:rPr lang="ru-RU" altLang="ru-RU" sz="1200" smtClean="0">
                <a:solidFill>
                  <a:srgbClr val="000000"/>
                </a:solidFill>
                <a:sym typeface="Calibri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altLang="ru-RU" sz="1200" smtClean="0">
              <a:solidFill>
                <a:srgbClr val="000000"/>
              </a:solidFill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92894" y="4346070"/>
            <a:ext cx="6672216" cy="4112094"/>
          </a:xfrm>
          <a:extLst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defRPr/>
            </a:pPr>
            <a:endParaRPr lang="ru-RU" altLang="ru-RU" dirty="0" smtClean="0"/>
          </a:p>
        </p:txBody>
      </p:sp>
      <p:sp>
        <p:nvSpPr>
          <p:cNvPr id="26628" name="Номер слайда 3"/>
          <p:cNvSpPr txBox="1">
            <a:spLocks noGrp="1"/>
          </p:cNvSpPr>
          <p:nvPr/>
        </p:nvSpPr>
        <p:spPr bwMode="auto">
          <a:xfrm>
            <a:off x="3883853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BD13A17-525E-43CF-9E1A-E8DBD92F5402}" type="slidenum">
              <a:rPr lang="ru-RU" altLang="ru-RU" sz="1200" smtClean="0">
                <a:solidFill>
                  <a:srgbClr val="000000"/>
                </a:solidFill>
                <a:sym typeface="Calibri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altLang="ru-RU" sz="1200" smtClean="0">
              <a:solidFill>
                <a:srgbClr val="000000"/>
              </a:solidFill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128867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83033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08650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5576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45815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8534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8177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4438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22622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6059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0422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1438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EA4C-B080-439A-A2E1-ACFD2CD6322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7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tanch@obrnadzor.gov.ru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oco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2"/>
          <p:cNvSpPr/>
          <p:nvPr/>
        </p:nvSpPr>
        <p:spPr>
          <a:xfrm>
            <a:off x="2895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Изображение 3" descr="Снимок экрана 2017-03-05 в 17.15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5397110"/>
            <a:ext cx="9143999" cy="14608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ustomShape 2"/>
          <p:cNvSpPr/>
          <p:nvPr/>
        </p:nvSpPr>
        <p:spPr>
          <a:xfrm>
            <a:off x="814801" y="3679200"/>
            <a:ext cx="10562399" cy="281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spcAft>
                <a:spcPts val="1200"/>
              </a:spcAft>
            </a:pPr>
            <a:r>
              <a:rPr lang="ru-RU" sz="3200" b="1" dirty="0"/>
              <a:t>От оценки к управлению качеством </a:t>
            </a:r>
            <a:r>
              <a:rPr lang="ru-RU" sz="3200" b="1" dirty="0" smtClean="0"/>
              <a:t>образования</a:t>
            </a:r>
          </a:p>
          <a:p>
            <a:pPr algn="ctr">
              <a:spcAft>
                <a:spcPts val="1200"/>
              </a:spcAft>
            </a:pPr>
            <a:r>
              <a:rPr lang="ru-RU" sz="2400" b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Сергей Владимирович Станченко, </a:t>
            </a:r>
            <a:r>
              <a:rPr lang="ru-RU" sz="2400" b="1" spc="-1" dirty="0">
                <a:uFill>
                  <a:solidFill>
                    <a:srgbClr val="FFFFFF"/>
                  </a:solidFill>
                </a:uFill>
              </a:rPr>
              <a:t>к.ф.-м.н</a:t>
            </a:r>
            <a:r>
              <a:rPr lang="ru-RU" sz="2400" b="1" spc="-1" dirty="0" smtClean="0">
                <a:uFill>
                  <a:solidFill>
                    <a:srgbClr val="FFFFFF"/>
                  </a:solidFill>
                </a:uFill>
              </a:rPr>
              <a:t>., </a:t>
            </a:r>
            <a:r>
              <a:rPr lang="ru-RU" sz="2400" b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директор ФГБУ ФИОКО</a:t>
            </a:r>
          </a:p>
          <a:p>
            <a:pPr algn="ctr"/>
            <a:r>
              <a:rPr lang="en-US" sz="2400" b="1" spc="-1" dirty="0" smtClean="0">
                <a:uFill>
                  <a:solidFill>
                    <a:srgbClr val="FFFFFF"/>
                  </a:solidFill>
                </a:uFill>
                <a:latin typeface="Calibri"/>
                <a:hlinkClick r:id="rId5"/>
              </a:rPr>
              <a:t>stanch@obrnadzor.gov.ru</a:t>
            </a:r>
            <a:r>
              <a:rPr lang="en-US" sz="2400" b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ru-RU" sz="2400" b="1" spc="-1" dirty="0"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74221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1" y="3833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153" y="5427587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solidFill>
                  <a:prstClr val="black"/>
                </a:solidFill>
                <a:cs typeface="Calibri" panose="020F0502020204030204" pitchFamily="34" charset="0"/>
              </a:rPr>
              <a:pPr algn="ctr"/>
              <a:t>10</a:t>
            </a:fld>
            <a:r>
              <a:rPr lang="ru-RU" sz="2200" b="1" dirty="0" smtClean="0">
                <a:solidFill>
                  <a:prstClr val="white">
                    <a:lumMod val="65000"/>
                  </a:prstClr>
                </a:solidFill>
                <a:cs typeface="Calibri" panose="020F0502020204030204" pitchFamily="34" charset="0"/>
              </a:rPr>
              <a:t>/30</a:t>
            </a:r>
            <a:endParaRPr lang="ru-RU" sz="2200" b="1" dirty="0">
              <a:solidFill>
                <a:prstClr val="white">
                  <a:lumMod val="65000"/>
                </a:prstClr>
              </a:solidFill>
              <a:cs typeface="Calibri" panose="020F0502020204030204" pitchFamily="34" charset="0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1752087" y="488692"/>
            <a:ext cx="10010775" cy="11516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3200" b="1" cap="all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НИКО «Технология</a:t>
            </a:r>
            <a:r>
              <a:rPr lang="ru-RU" sz="32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». 5 класс. </a:t>
            </a:r>
            <a:r>
              <a:rPr lang="ru-RU" sz="32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Примеры заданий</a:t>
            </a:r>
            <a:endParaRPr lang="ru-RU" sz="3200" b="1" cap="all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38" y="1389051"/>
            <a:ext cx="9604143" cy="413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8108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1" y="3833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153" y="5427587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solidFill>
                  <a:prstClr val="black"/>
                </a:solidFill>
                <a:cs typeface="Calibri" panose="020F0502020204030204" pitchFamily="34" charset="0"/>
              </a:rPr>
              <a:pPr algn="ctr"/>
              <a:t>11</a:t>
            </a:fld>
            <a:r>
              <a:rPr lang="ru-RU" sz="2200" b="1" dirty="0" smtClean="0">
                <a:solidFill>
                  <a:prstClr val="white">
                    <a:lumMod val="65000"/>
                  </a:prstClr>
                </a:solidFill>
                <a:cs typeface="Calibri" panose="020F0502020204030204" pitchFamily="34" charset="0"/>
              </a:rPr>
              <a:t>/30</a:t>
            </a:r>
            <a:endParaRPr lang="ru-RU" sz="2200" b="1" dirty="0">
              <a:solidFill>
                <a:prstClr val="white">
                  <a:lumMod val="65000"/>
                </a:prstClr>
              </a:solidFill>
              <a:cs typeface="Calibri" panose="020F0502020204030204" pitchFamily="34" charset="0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1752087" y="488692"/>
            <a:ext cx="10010775" cy="11516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3200" b="1" cap="all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НИКО «Технология</a:t>
            </a:r>
            <a:r>
              <a:rPr lang="ru-RU" sz="32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». 5 класс. </a:t>
            </a:r>
            <a:r>
              <a:rPr lang="ru-RU" sz="32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Примеры заданий</a:t>
            </a:r>
            <a:endParaRPr lang="ru-RU" sz="3200" b="1" cap="all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687" y="1088728"/>
            <a:ext cx="94115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Профессии</a:t>
            </a:r>
            <a:endParaRPr lang="ru-RU" sz="2400" dirty="0"/>
          </a:p>
          <a:p>
            <a:r>
              <a:rPr lang="ru-RU" sz="2400" dirty="0" smtClean="0"/>
              <a:t>Укажите </a:t>
            </a:r>
            <a:r>
              <a:rPr lang="ru-RU" sz="2400" dirty="0"/>
              <a:t>одну любую профессию </a:t>
            </a:r>
            <a:r>
              <a:rPr lang="ru-RU" sz="2400" b="1" dirty="0"/>
              <a:t>в сфере....</a:t>
            </a:r>
            <a:r>
              <a:rPr lang="ru-RU" sz="2400" dirty="0"/>
              <a:t> и расскажите о ней.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чём состоит деятельность представителей этой </a:t>
            </a:r>
            <a:r>
              <a:rPr lang="ru-RU" sz="2400" dirty="0" smtClean="0"/>
              <a:t>профессии?</a:t>
            </a:r>
            <a:endParaRPr lang="ru-RU" sz="24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7868539"/>
              </p:ext>
            </p:extLst>
          </p:nvPr>
        </p:nvGraphicFramePr>
        <p:xfrm>
          <a:off x="2051687" y="2344898"/>
          <a:ext cx="9639522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210772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8"/>
          <p:cNvSpPr txBox="1">
            <a:spLocks noChangeArrowheads="1"/>
          </p:cNvSpPr>
          <p:nvPr/>
        </p:nvSpPr>
        <p:spPr bwMode="auto">
          <a:xfrm>
            <a:off x="1130300" y="42437"/>
            <a:ext cx="9931401" cy="8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475" tIns="67789" rIns="135475" bIns="67789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12176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sym typeface="Calibri"/>
              </a:rPr>
              <a:t>Исследование первокурсников 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sym typeface="Calibri"/>
              </a:rPr>
              <a:t>СПО. Октябрь 2018 года</a:t>
            </a:r>
            <a:endParaRPr lang="ru-RU" altLang="ru-RU" sz="2800" b="1" dirty="0" smtClean="0">
              <a:solidFill>
                <a:schemeClr val="accent1">
                  <a:lumMod val="75000"/>
                </a:schemeClr>
              </a:solidFill>
              <a:latin typeface="+mn-lt"/>
              <a:sym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5152" y="1581868"/>
            <a:ext cx="11654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ru-RU" altLang="ru-RU" sz="2400" b="1" dirty="0" smtClean="0">
                <a:latin typeface="Cambria" panose="02040503050406030204" pitchFamily="18" charset="0"/>
              </a:rPr>
              <a:t>В исследовании приняли участие более 55,5 тыс. первокурсников СПО, обучающихся по областям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355744"/>
              </p:ext>
            </p:extLst>
          </p:nvPr>
        </p:nvGraphicFramePr>
        <p:xfrm>
          <a:off x="2461932" y="2600131"/>
          <a:ext cx="7456768" cy="2613660"/>
        </p:xfrm>
        <a:graphic>
          <a:graphicData uri="http://schemas.openxmlformats.org/drawingml/2006/table">
            <a:tbl>
              <a:tblPr/>
              <a:tblGrid>
                <a:gridCol w="7456768"/>
              </a:tblGrid>
              <a:tr h="247117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Инженерное дело, технологии и технические науки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17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 </a:t>
                      </a:r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Здравоохранение и медицинские науки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17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 </a:t>
                      </a:r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и сельскохозяйственные науки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17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 </a:t>
                      </a:r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Науки об обществе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17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 </a:t>
                      </a:r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 и педагогические науки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17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 </a:t>
                      </a:r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Гуманитарные науки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17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 </a:t>
                      </a:r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Искусство и культура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24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8"/>
          <p:cNvSpPr txBox="1">
            <a:spLocks noChangeArrowheads="1"/>
          </p:cNvSpPr>
          <p:nvPr/>
        </p:nvSpPr>
        <p:spPr bwMode="auto">
          <a:xfrm>
            <a:off x="1130300" y="42437"/>
            <a:ext cx="9931401" cy="8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475" tIns="67789" rIns="135475" bIns="67789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12176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sym typeface="Calibri"/>
              </a:rPr>
              <a:t>Аномально низкие результаты 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sym typeface="Calibri"/>
              </a:rPr>
              <a:t>первокурсников СПО</a:t>
            </a:r>
            <a:endParaRPr lang="ru-RU" altLang="ru-RU" sz="2800" b="1" dirty="0" smtClean="0">
              <a:solidFill>
                <a:schemeClr val="accent1">
                  <a:lumMod val="75000"/>
                </a:schemeClr>
              </a:solidFill>
              <a:latin typeface="+mn-lt"/>
              <a:sym typeface="Calibri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31694" y="923366"/>
          <a:ext cx="11510681" cy="4652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1693" y="5522259"/>
            <a:ext cx="11519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Обучающиеся по специальностям «Информационные технологии и вычислительная техника» лучше остальных подготовлены по математике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Не преодолели минимальный балл по истории и английскому языку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80% первокурсников СПО, независимо от специальности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8"/>
          <p:cNvSpPr txBox="1">
            <a:spLocks noChangeArrowheads="1"/>
          </p:cNvSpPr>
          <p:nvPr/>
        </p:nvSpPr>
        <p:spPr bwMode="auto">
          <a:xfrm>
            <a:off x="1130300" y="42437"/>
            <a:ext cx="9931401" cy="8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475" tIns="67789" rIns="135475" bIns="67789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12176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sym typeface="Calibri"/>
              </a:rPr>
              <a:t>Первокурсники СПО, обучающиеся по профессии </a:t>
            </a:r>
          </a:p>
          <a:p>
            <a:pPr algn="ctr" defTabSz="12176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sym typeface="Calibri"/>
              </a:rPr>
              <a:t>«учитель начальной школы»</a:t>
            </a:r>
            <a:endParaRPr lang="ru-RU" altLang="ru-RU" sz="2800" b="1" dirty="0" smtClean="0">
              <a:solidFill>
                <a:schemeClr val="accent1">
                  <a:lumMod val="75000"/>
                </a:schemeClr>
              </a:solidFill>
              <a:latin typeface="+mn-lt"/>
              <a:sym typeface="Calibri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49506274"/>
              </p:ext>
            </p:extLst>
          </p:nvPr>
        </p:nvGraphicFramePr>
        <p:xfrm>
          <a:off x="1398494" y="1039906"/>
          <a:ext cx="10067365" cy="5235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718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8"/>
          <p:cNvSpPr txBox="1">
            <a:spLocks noChangeArrowheads="1"/>
          </p:cNvSpPr>
          <p:nvPr/>
        </p:nvSpPr>
        <p:spPr bwMode="auto">
          <a:xfrm>
            <a:off x="1130300" y="42437"/>
            <a:ext cx="9931401" cy="8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475" tIns="67789" rIns="135475" bIns="67789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12176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sym typeface="Calibri"/>
              </a:rPr>
              <a:t>Первокурсники СПО, обучающиеся по профессии «учитель начальной школы»</a:t>
            </a:r>
            <a:endParaRPr lang="ru-RU" altLang="ru-RU" sz="2800" b="1" dirty="0" smtClean="0">
              <a:solidFill>
                <a:schemeClr val="accent1">
                  <a:lumMod val="75000"/>
                </a:schemeClr>
              </a:solidFill>
              <a:latin typeface="+mn-lt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686" y="918830"/>
            <a:ext cx="4633219" cy="55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5764" y="1344706"/>
            <a:ext cx="193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56% выполнения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223" y="1600200"/>
            <a:ext cx="6476215" cy="204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849905" y="2716306"/>
            <a:ext cx="189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64</a:t>
            </a:r>
            <a:r>
              <a:rPr lang="ru-RU" dirty="0" smtClean="0">
                <a:solidFill>
                  <a:srgbClr val="C00000"/>
                </a:solidFill>
              </a:rPr>
              <a:t>% выполнения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5101" y="4349902"/>
            <a:ext cx="4406900" cy="163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897035" y="5728447"/>
            <a:ext cx="189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20</a:t>
            </a:r>
            <a:r>
              <a:rPr lang="ru-RU" dirty="0" smtClean="0">
                <a:solidFill>
                  <a:srgbClr val="C00000"/>
                </a:solidFill>
              </a:rPr>
              <a:t>% выполнения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83350" y="918830"/>
            <a:ext cx="5466603" cy="179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9395012" y="1649506"/>
            <a:ext cx="189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48</a:t>
            </a:r>
            <a:r>
              <a:rPr lang="ru-RU" dirty="0" smtClean="0">
                <a:solidFill>
                  <a:srgbClr val="C00000"/>
                </a:solidFill>
              </a:rPr>
              <a:t>% выполнения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3050" y="2482850"/>
            <a:ext cx="5255185" cy="187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9592235" y="3594847"/>
            <a:ext cx="189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39</a:t>
            </a:r>
            <a:r>
              <a:rPr lang="ru-RU" dirty="0" smtClean="0">
                <a:solidFill>
                  <a:srgbClr val="C00000"/>
                </a:solidFill>
              </a:rPr>
              <a:t>% выполнения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327" y="5247109"/>
            <a:ext cx="8319250" cy="147732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Английский язык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Смогли определить, где происходит действие коротких звучащих диалогов (на улице, в кафе, в метро и т.п.) –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46%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Поняли в целом, о чем прочитанный текст, –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32%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Смогли написать 4-6 предложений о себе, допустив менее 10 ошибок, –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менее 20%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7223" y="3660356"/>
            <a:ext cx="6813178" cy="147732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Русский язык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сочинении из 70-80 слов допустили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или более орфографических ошибок –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46%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или более пунктуационных ошибок –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67%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или более грамматические ошибок –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49%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или более речевых ошибок –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55%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66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422111" y="414288"/>
            <a:ext cx="9667511" cy="1623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3200" b="1" cap="all" dirty="0">
                <a:solidFill>
                  <a:srgbClr val="0070C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Исследование качества общеобразовательной </a:t>
            </a:r>
            <a:r>
              <a:rPr lang="ru-RU" sz="3200" b="1" cap="all" dirty="0" smtClean="0">
                <a:solidFill>
                  <a:srgbClr val="0070C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подготовки обучающихся в системе </a:t>
            </a:r>
            <a:r>
              <a:rPr lang="ru-RU" sz="3200" b="1" cap="all" dirty="0" smtClean="0">
                <a:solidFill>
                  <a:srgbClr val="0070C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СПО.</a:t>
            </a:r>
          </a:p>
          <a:p>
            <a:r>
              <a:rPr lang="ru-RU" sz="32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Tahoma" panose="020B0604030504040204" pitchFamily="34" charset="0"/>
                <a:cs typeface="Times New Roman" panose="02020603050405020304" pitchFamily="18" charset="0"/>
              </a:rPr>
              <a:t>Ноябрь 2019 года</a:t>
            </a:r>
            <a:r>
              <a:rPr lang="ru-RU" sz="32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32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ru-RU" sz="3200" b="1" cap="all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16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/30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5867" y="2153997"/>
            <a:ext cx="90462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Участники</a:t>
            </a:r>
          </a:p>
          <a:p>
            <a:r>
              <a:rPr lang="ru-RU" sz="2400" dirty="0" smtClean="0">
                <a:ea typeface="Tahoma" panose="020B0604030504040204" pitchFamily="34" charset="0"/>
                <a:cs typeface="Times New Roman" panose="02020603050405020304" pitchFamily="18" charset="0"/>
              </a:rPr>
              <a:t>Обучающиеся </a:t>
            </a:r>
            <a:r>
              <a:rPr lang="ru-RU" sz="2400" dirty="0">
                <a:ea typeface="Tahoma" panose="020B0604030504040204" pitchFamily="34" charset="0"/>
                <a:cs typeface="Times New Roman" panose="02020603050405020304" pitchFamily="18" charset="0"/>
              </a:rPr>
              <a:t>по образовательным программам СПО </a:t>
            </a:r>
            <a:r>
              <a:rPr lang="ru-RU" sz="2400" dirty="0" smtClean="0">
                <a:ea typeface="Tahoma" panose="020B0604030504040204" pitchFamily="34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ea typeface="Tahoma" panose="020B0604030504040204" pitchFamily="34" charset="0"/>
                <a:cs typeface="Times New Roman" panose="02020603050405020304" pitchFamily="18" charset="0"/>
              </a:rPr>
              <a:t>базе основного общего образования</a:t>
            </a:r>
            <a:r>
              <a:rPr lang="ru-RU" sz="2400" dirty="0" smtClean="0">
                <a:ea typeface="Tahoma" panose="020B0604030504040204" pitchFamily="34" charset="0"/>
                <a:cs typeface="Times New Roman" panose="02020603050405020304" pitchFamily="18" charset="0"/>
              </a:rPr>
              <a:t>, завершившие </a:t>
            </a:r>
            <a:r>
              <a:rPr lang="ru-RU" sz="2400" dirty="0">
                <a:ea typeface="Tahoma" panose="020B0604030504040204" pitchFamily="34" charset="0"/>
                <a:cs typeface="Times New Roman" panose="02020603050405020304" pitchFamily="18" charset="0"/>
              </a:rPr>
              <a:t>освоение основных </a:t>
            </a:r>
            <a:r>
              <a:rPr lang="ru-RU" sz="2400" dirty="0" smtClean="0">
                <a:ea typeface="Tahoma" panose="020B0604030504040204" pitchFamily="34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2400" dirty="0">
                <a:ea typeface="Tahoma" panose="020B0604030504040204" pitchFamily="34" charset="0"/>
                <a:cs typeface="Times New Roman" panose="02020603050405020304" pitchFamily="18" charset="0"/>
              </a:rPr>
              <a:t>программ среднего общего </a:t>
            </a:r>
            <a:r>
              <a:rPr lang="ru-RU" sz="2400" dirty="0" smtClean="0">
                <a:ea typeface="Tahoma" panose="020B0604030504040204" pitchFamily="34" charset="0"/>
                <a:cs typeface="Times New Roman" panose="02020603050405020304" pitchFamily="18" charset="0"/>
              </a:rPr>
              <a:t>образования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7507" y="3950299"/>
            <a:ext cx="9230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КИМ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Русский язык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основе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ЕГЭ 11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на основе базового и профильного уровней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ЕГЭ 11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на основе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ВПР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класса.</a:t>
            </a:r>
            <a:endParaRPr lang="ru-RU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Использовались задания со статистикой выполнения ЕГЭ и ВПР</a:t>
            </a:r>
          </a:p>
        </p:txBody>
      </p:sp>
    </p:spTree>
    <p:extLst>
      <p:ext uri="{BB962C8B-B14F-4D97-AF65-F5344CB8AC3E}">
        <p14:creationId xmlns:p14="http://schemas.microsoft.com/office/powerpoint/2010/main" val="386435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34765" y="326223"/>
            <a:ext cx="9147810" cy="1618379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cap="all" dirty="0" smtClean="0">
                <a:solidFill>
                  <a:srgbClr val="0070C0"/>
                </a:solidFill>
              </a:rPr>
              <a:t>Специальности </a:t>
            </a:r>
            <a:r>
              <a:rPr lang="ru-RU" sz="3600" b="1" cap="all" dirty="0" err="1" smtClean="0">
                <a:solidFill>
                  <a:srgbClr val="0070C0"/>
                </a:solidFill>
              </a:rPr>
              <a:t>спо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		</a:t>
            </a:r>
            <a:r>
              <a:rPr lang="ru-RU" sz="3100" b="1" dirty="0" smtClean="0"/>
              <a:t>Всего</a:t>
            </a:r>
            <a:r>
              <a:rPr lang="ru-RU" sz="3100" dirty="0" smtClean="0"/>
              <a:t> </a:t>
            </a:r>
            <a:r>
              <a:rPr lang="ru-RU" sz="3100" b="1" dirty="0" smtClean="0">
                <a:solidFill>
                  <a:srgbClr val="C00000"/>
                </a:solidFill>
              </a:rPr>
              <a:t>15 </a:t>
            </a:r>
            <a:r>
              <a:rPr lang="ru-RU" sz="3100" b="1" dirty="0" smtClean="0"/>
              <a:t>специальностей</a:t>
            </a:r>
            <a:endParaRPr lang="ru-RU" sz="31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485850" y="2220595"/>
            <a:ext cx="5459730" cy="3951288"/>
          </a:xfrm>
        </p:spPr>
        <p:txBody>
          <a:bodyPr>
            <a:normAutofit fontScale="92500" lnSpcReduction="20000"/>
          </a:bodyPr>
          <a:lstStyle/>
          <a:p>
            <a:r>
              <a:rPr lang="ru-RU" sz="3000" b="1" dirty="0">
                <a:solidFill>
                  <a:srgbClr val="0070C0"/>
                </a:solidFill>
              </a:rPr>
              <a:t>МЕДИЦИНА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/>
              <a:t>Сестринское дело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/>
              <a:t>Лечебное дело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/>
              <a:t>Фармация</a:t>
            </a:r>
          </a:p>
          <a:p>
            <a:r>
              <a:rPr lang="ru-RU" sz="3000" b="1" dirty="0">
                <a:solidFill>
                  <a:srgbClr val="0070C0"/>
                </a:solidFill>
              </a:rPr>
              <a:t>ПЕДАГОГИКА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/>
              <a:t>Дошкольное образование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/>
              <a:t>Преподавание в начальных </a:t>
            </a:r>
            <a:r>
              <a:rPr lang="ru-RU" sz="2200" dirty="0" smtClean="0"/>
              <a:t>классах</a:t>
            </a:r>
          </a:p>
          <a:p>
            <a:r>
              <a:rPr lang="ru-RU" sz="3000" b="1" dirty="0">
                <a:solidFill>
                  <a:srgbClr val="0070C0"/>
                </a:solidFill>
              </a:rPr>
              <a:t>СОЦИАЛЬНО-ЭКОНОМИЧЕСКИЕ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/>
              <a:t>Право и организация социального обеспечения</a:t>
            </a:r>
            <a:endParaRPr lang="ru-RU" sz="2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/>
              <a:t>Экономика и бухгалтерский учет </a:t>
            </a:r>
            <a:endParaRPr lang="ru-RU" sz="2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9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7015053" y="2198748"/>
            <a:ext cx="4977277" cy="4087752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РАБОЧИЕ</a:t>
            </a:r>
            <a:endParaRPr lang="ru-RU" sz="2800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Сварщик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Автомеханик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Электромонтер по ремонту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обслуживанию электрооборудования </a:t>
            </a: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Механик по ремонту и обслуживанию автомобилей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Машинист дорожных и строительных машин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Мастер слесарных работ</a:t>
            </a: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Монтаж, техническое обслуживание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ремонт промышленного </a:t>
            </a:r>
            <a:r>
              <a:rPr lang="ru-RU" sz="2000" dirty="0" smtClean="0"/>
              <a:t>оборудования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51" y="326224"/>
            <a:ext cx="1492991" cy="16183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251" y="610344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17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/30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2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1" y="298118"/>
            <a:ext cx="1492991" cy="1618379"/>
          </a:xfrm>
          <a:prstGeom prst="rect">
            <a:avLst/>
          </a:prstGeom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108" y="1107307"/>
            <a:ext cx="9001392" cy="54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2071002" y="281442"/>
            <a:ext cx="962787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cap="all" dirty="0" smtClean="0">
                <a:solidFill>
                  <a:srgbClr val="0070C0"/>
                </a:solidFill>
              </a:rPr>
              <a:t>Выполнение заданий. математика</a:t>
            </a:r>
            <a:br>
              <a:rPr lang="ru-RU" sz="3200" b="1" cap="all" dirty="0" smtClean="0">
                <a:solidFill>
                  <a:srgbClr val="0070C0"/>
                </a:solidFill>
              </a:rPr>
            </a:br>
            <a:r>
              <a:rPr lang="ru-RU" sz="3200" cap="all" dirty="0" smtClean="0"/>
              <a:t/>
            </a:r>
            <a:br>
              <a:rPr lang="ru-RU" sz="3200" cap="all" dirty="0" smtClean="0"/>
            </a:br>
            <a:endParaRPr lang="ru-RU" sz="3200" b="1" cap="all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251" y="610344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18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/30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63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1" y="298118"/>
            <a:ext cx="1492991" cy="1618379"/>
          </a:xfrm>
          <a:prstGeom prst="rect">
            <a:avLst/>
          </a:prstGeom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2071002" y="281442"/>
            <a:ext cx="962787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cap="all" dirty="0" smtClean="0">
                <a:solidFill>
                  <a:srgbClr val="0070C0"/>
                </a:solidFill>
              </a:rPr>
              <a:t>Выполнение заданий. математика</a:t>
            </a:r>
            <a:br>
              <a:rPr lang="ru-RU" sz="3200" b="1" cap="all" dirty="0" smtClean="0">
                <a:solidFill>
                  <a:srgbClr val="0070C0"/>
                </a:solidFill>
              </a:rPr>
            </a:br>
            <a:r>
              <a:rPr lang="ru-RU" sz="3200" cap="all" dirty="0" smtClean="0"/>
              <a:t/>
            </a:r>
            <a:br>
              <a:rPr lang="ru-RU" sz="3200" cap="all" dirty="0" smtClean="0"/>
            </a:br>
            <a:endParaRPr lang="ru-RU" sz="3200" b="1" cap="all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002" y="1107307"/>
            <a:ext cx="9027912" cy="51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3251" y="610344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19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/30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4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734732" y="463808"/>
            <a:ext cx="9202868" cy="59297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700" b="1" cap="all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Подготовка обучающихся: содержательные аспекты</a:t>
            </a:r>
            <a: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/>
            </a:r>
            <a:b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</a:br>
            <a:endParaRPr lang="ru-RU" sz="800" b="1" dirty="0" smtClean="0">
              <a:solidFill>
                <a:prstClr val="black"/>
              </a:solidFill>
            </a:endParaRPr>
          </a:p>
          <a:p>
            <a:pPr defTabSz="1828800">
              <a:spcAft>
                <a:spcPts val="600"/>
              </a:spcAft>
            </a:pPr>
            <a:r>
              <a:rPr lang="ru-RU" sz="2400" b="1" dirty="0" smtClean="0">
                <a:solidFill>
                  <a:prstClr val="black"/>
                </a:solidFill>
              </a:rPr>
              <a:t>Места России в схожих международных исследованиях</a:t>
            </a:r>
          </a:p>
          <a:p>
            <a:pPr defTabSz="1828800">
              <a:spcAft>
                <a:spcPts val="600"/>
              </a:spcAft>
            </a:pPr>
            <a:endParaRPr lang="ru-RU" sz="2400" b="1" dirty="0">
              <a:solidFill>
                <a:prstClr val="black"/>
              </a:solidFill>
            </a:endParaRPr>
          </a:p>
          <a:p>
            <a:pPr defTabSz="1828800">
              <a:spcAft>
                <a:spcPts val="600"/>
              </a:spcAft>
            </a:pPr>
            <a:r>
              <a:rPr lang="en-US" sz="2200" b="1" dirty="0" smtClean="0">
                <a:solidFill>
                  <a:srgbClr val="0070C0"/>
                </a:solidFill>
              </a:rPr>
              <a:t>TIMSS</a:t>
            </a:r>
            <a:r>
              <a:rPr lang="ru-RU" sz="2200" b="1" dirty="0" smtClean="0">
                <a:solidFill>
                  <a:srgbClr val="0070C0"/>
                </a:solidFill>
              </a:rPr>
              <a:t>-2015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smtClean="0">
                <a:solidFill>
                  <a:srgbClr val="0070C0"/>
                </a:solidFill>
              </a:rPr>
              <a:t>(</a:t>
            </a:r>
            <a:r>
              <a:rPr lang="en-US" sz="2200" b="1" dirty="0" smtClean="0">
                <a:solidFill>
                  <a:srgbClr val="0070C0"/>
                </a:solidFill>
              </a:rPr>
              <a:t>8 </a:t>
            </a:r>
            <a:r>
              <a:rPr lang="ru-RU" sz="2200" b="1" dirty="0" smtClean="0">
                <a:solidFill>
                  <a:srgbClr val="0070C0"/>
                </a:solidFill>
              </a:rPr>
              <a:t>класс)  </a:t>
            </a:r>
            <a:r>
              <a:rPr lang="ru-RU" sz="2200" dirty="0" smtClean="0">
                <a:solidFill>
                  <a:prstClr val="black"/>
                </a:solidFill>
              </a:rPr>
              <a:t>	математика – </a:t>
            </a:r>
            <a:r>
              <a:rPr lang="ru-RU" sz="2200" b="1" dirty="0" smtClean="0">
                <a:solidFill>
                  <a:srgbClr val="D82028"/>
                </a:solidFill>
              </a:rPr>
              <a:t>6</a:t>
            </a:r>
            <a:r>
              <a:rPr lang="ru-RU" sz="2200" dirty="0" smtClean="0">
                <a:solidFill>
                  <a:prstClr val="black"/>
                </a:solidFill>
              </a:rPr>
              <a:t> место</a:t>
            </a:r>
          </a:p>
          <a:p>
            <a:pPr defTabSz="1828800">
              <a:spcAft>
                <a:spcPts val="600"/>
              </a:spcAft>
            </a:pPr>
            <a:r>
              <a:rPr lang="ru-RU" sz="2200" dirty="0">
                <a:solidFill>
                  <a:prstClr val="black"/>
                </a:solidFill>
              </a:rPr>
              <a:t>		</a:t>
            </a:r>
            <a:r>
              <a:rPr lang="ru-RU" sz="2200" dirty="0" smtClean="0">
                <a:solidFill>
                  <a:prstClr val="black"/>
                </a:solidFill>
              </a:rPr>
              <a:t>естествознание – </a:t>
            </a:r>
            <a:r>
              <a:rPr lang="ru-RU" sz="2200" b="1" dirty="0" smtClean="0">
                <a:solidFill>
                  <a:srgbClr val="D82028"/>
                </a:solidFill>
              </a:rPr>
              <a:t>7</a:t>
            </a:r>
            <a:r>
              <a:rPr lang="ru-RU" sz="2200" dirty="0" smtClean="0">
                <a:solidFill>
                  <a:prstClr val="black"/>
                </a:solidFill>
              </a:rPr>
              <a:t> место</a:t>
            </a:r>
            <a:endParaRPr lang="ru-RU" sz="2200" dirty="0">
              <a:solidFill>
                <a:prstClr val="black"/>
              </a:solidFill>
            </a:endParaRPr>
          </a:p>
          <a:p>
            <a:pPr defTabSz="1828800">
              <a:spcAft>
                <a:spcPts val="600"/>
              </a:spcAft>
            </a:pPr>
            <a:r>
              <a:rPr lang="en-US" sz="2200" b="1" dirty="0" smtClean="0">
                <a:solidFill>
                  <a:srgbClr val="0070C0"/>
                </a:solidFill>
              </a:rPr>
              <a:t>PISA</a:t>
            </a:r>
            <a:r>
              <a:rPr lang="ru-RU" sz="2200" b="1" dirty="0" smtClean="0">
                <a:solidFill>
                  <a:srgbClr val="0070C0"/>
                </a:solidFill>
              </a:rPr>
              <a:t>-2015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smtClean="0">
                <a:solidFill>
                  <a:srgbClr val="0070C0"/>
                </a:solidFill>
              </a:rPr>
              <a:t>(15-летние)  </a:t>
            </a:r>
            <a:r>
              <a:rPr lang="ru-RU" sz="2200" dirty="0">
                <a:solidFill>
                  <a:prstClr val="black"/>
                </a:solidFill>
              </a:rPr>
              <a:t>	</a:t>
            </a:r>
            <a:r>
              <a:rPr lang="ru-RU" sz="2200" dirty="0" smtClean="0">
                <a:solidFill>
                  <a:prstClr val="black"/>
                </a:solidFill>
              </a:rPr>
              <a:t>математическая грамотность </a:t>
            </a:r>
            <a:r>
              <a:rPr lang="ru-RU" sz="2200" dirty="0">
                <a:solidFill>
                  <a:prstClr val="black"/>
                </a:solidFill>
              </a:rPr>
              <a:t>– </a:t>
            </a:r>
            <a:r>
              <a:rPr lang="ru-RU" sz="2200" b="1" dirty="0" smtClean="0">
                <a:solidFill>
                  <a:srgbClr val="D82028"/>
                </a:solidFill>
              </a:rPr>
              <a:t>23</a:t>
            </a:r>
            <a:r>
              <a:rPr lang="ru-RU" sz="2200" dirty="0" smtClean="0">
                <a:solidFill>
                  <a:prstClr val="black"/>
                </a:solidFill>
              </a:rPr>
              <a:t> </a:t>
            </a:r>
            <a:r>
              <a:rPr lang="ru-RU" sz="2200" dirty="0">
                <a:solidFill>
                  <a:prstClr val="black"/>
                </a:solidFill>
              </a:rPr>
              <a:t>место</a:t>
            </a:r>
          </a:p>
          <a:p>
            <a:pPr defTabSz="1828800">
              <a:spcAft>
                <a:spcPts val="600"/>
              </a:spcAft>
            </a:pPr>
            <a:r>
              <a:rPr lang="ru-RU" sz="2200" dirty="0">
                <a:solidFill>
                  <a:prstClr val="black"/>
                </a:solidFill>
              </a:rPr>
              <a:t>		</a:t>
            </a:r>
            <a:r>
              <a:rPr lang="ru-RU" sz="2200" dirty="0" smtClean="0">
                <a:solidFill>
                  <a:prstClr val="black"/>
                </a:solidFill>
              </a:rPr>
              <a:t>естественнонаучная грамотность </a:t>
            </a:r>
            <a:r>
              <a:rPr lang="ru-RU" sz="2200" dirty="0">
                <a:solidFill>
                  <a:prstClr val="black"/>
                </a:solidFill>
              </a:rPr>
              <a:t>– </a:t>
            </a:r>
            <a:r>
              <a:rPr lang="ru-RU" sz="2200" b="1" dirty="0" smtClean="0">
                <a:solidFill>
                  <a:srgbClr val="D82028"/>
                </a:solidFill>
              </a:rPr>
              <a:t>32 </a:t>
            </a:r>
            <a:r>
              <a:rPr lang="ru-RU" sz="2200" dirty="0" smtClean="0">
                <a:solidFill>
                  <a:prstClr val="black"/>
                </a:solidFill>
              </a:rPr>
              <a:t>место</a:t>
            </a:r>
          </a:p>
          <a:p>
            <a:pPr defTabSz="1828800">
              <a:spcAft>
                <a:spcPts val="600"/>
              </a:spcAft>
            </a:pPr>
            <a:endParaRPr lang="ru-RU" sz="2200" dirty="0">
              <a:solidFill>
                <a:prstClr val="black"/>
              </a:solidFill>
            </a:endParaRPr>
          </a:p>
          <a:p>
            <a:pPr defTabSz="1828800">
              <a:spcAft>
                <a:spcPts val="600"/>
              </a:spcAft>
            </a:pPr>
            <a:r>
              <a:rPr lang="en-US" sz="2200" b="1" dirty="0" smtClean="0">
                <a:solidFill>
                  <a:srgbClr val="0070C0"/>
                </a:solidFill>
              </a:rPr>
              <a:t>PISA</a:t>
            </a:r>
            <a:r>
              <a:rPr lang="ru-RU" sz="2200" b="1" dirty="0" smtClean="0">
                <a:solidFill>
                  <a:srgbClr val="0070C0"/>
                </a:solidFill>
              </a:rPr>
              <a:t>-2018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>
                <a:solidFill>
                  <a:srgbClr val="0070C0"/>
                </a:solidFill>
              </a:rPr>
              <a:t>(15-летние)  </a:t>
            </a:r>
            <a:r>
              <a:rPr lang="ru-RU" sz="2200" dirty="0">
                <a:solidFill>
                  <a:prstClr val="black"/>
                </a:solidFill>
              </a:rPr>
              <a:t>	</a:t>
            </a:r>
            <a:r>
              <a:rPr lang="ru-RU" sz="2200" dirty="0" smtClean="0">
                <a:solidFill>
                  <a:prstClr val="black"/>
                </a:solidFill>
              </a:rPr>
              <a:t>математическая </a:t>
            </a:r>
            <a:r>
              <a:rPr lang="ru-RU" sz="2200" dirty="0">
                <a:solidFill>
                  <a:prstClr val="black"/>
                </a:solidFill>
              </a:rPr>
              <a:t>грамотность</a:t>
            </a:r>
            <a:r>
              <a:rPr lang="ru-RU" sz="2200" dirty="0" smtClean="0">
                <a:solidFill>
                  <a:prstClr val="black"/>
                </a:solidFill>
              </a:rPr>
              <a:t> </a:t>
            </a:r>
            <a:r>
              <a:rPr lang="ru-RU" sz="2200" dirty="0">
                <a:solidFill>
                  <a:prstClr val="black"/>
                </a:solidFill>
              </a:rPr>
              <a:t>– </a:t>
            </a:r>
            <a:r>
              <a:rPr lang="ru-RU" sz="2200" b="1" dirty="0" smtClean="0">
                <a:solidFill>
                  <a:srgbClr val="D82028"/>
                </a:solidFill>
              </a:rPr>
              <a:t>30</a:t>
            </a:r>
            <a:r>
              <a:rPr lang="ru-RU" sz="2200" dirty="0" smtClean="0">
                <a:solidFill>
                  <a:prstClr val="black"/>
                </a:solidFill>
              </a:rPr>
              <a:t> </a:t>
            </a:r>
            <a:r>
              <a:rPr lang="ru-RU" sz="2200" dirty="0">
                <a:solidFill>
                  <a:prstClr val="black"/>
                </a:solidFill>
              </a:rPr>
              <a:t>место</a:t>
            </a:r>
          </a:p>
          <a:p>
            <a:pPr defTabSz="1828800">
              <a:spcAft>
                <a:spcPts val="600"/>
              </a:spcAft>
            </a:pPr>
            <a:r>
              <a:rPr lang="ru-RU" sz="2200" dirty="0">
                <a:solidFill>
                  <a:prstClr val="black"/>
                </a:solidFill>
              </a:rPr>
              <a:t>		</a:t>
            </a:r>
            <a:r>
              <a:rPr lang="ru-RU" sz="2200" dirty="0" smtClean="0">
                <a:solidFill>
                  <a:prstClr val="black"/>
                </a:solidFill>
              </a:rPr>
              <a:t>естественнонаучная </a:t>
            </a:r>
            <a:r>
              <a:rPr lang="ru-RU" sz="2200" dirty="0">
                <a:solidFill>
                  <a:prstClr val="black"/>
                </a:solidFill>
              </a:rPr>
              <a:t>грамотность</a:t>
            </a:r>
            <a:r>
              <a:rPr lang="ru-RU" sz="2200" dirty="0" smtClean="0">
                <a:solidFill>
                  <a:prstClr val="black"/>
                </a:solidFill>
              </a:rPr>
              <a:t> </a:t>
            </a:r>
            <a:r>
              <a:rPr lang="ru-RU" sz="2200" dirty="0">
                <a:solidFill>
                  <a:prstClr val="black"/>
                </a:solidFill>
              </a:rPr>
              <a:t>– </a:t>
            </a:r>
            <a:r>
              <a:rPr lang="ru-RU" sz="2200" b="1" dirty="0" smtClean="0">
                <a:solidFill>
                  <a:srgbClr val="D82028"/>
                </a:solidFill>
              </a:rPr>
              <a:t>33 </a:t>
            </a:r>
            <a:r>
              <a:rPr lang="ru-RU" sz="2200" dirty="0">
                <a:solidFill>
                  <a:prstClr val="black"/>
                </a:solidFill>
              </a:rPr>
              <a:t>место</a:t>
            </a:r>
          </a:p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600" b="1" dirty="0" smtClean="0"/>
              <a:t>				</a:t>
            </a:r>
            <a:r>
              <a:rPr lang="ru-RU" sz="2200" dirty="0" smtClean="0"/>
              <a:t>читательская грамотность </a:t>
            </a:r>
            <a:r>
              <a:rPr lang="ru-RU" sz="2200" dirty="0" smtClean="0">
                <a:solidFill>
                  <a:prstClr val="black"/>
                </a:solidFill>
              </a:rPr>
              <a:t>– </a:t>
            </a:r>
            <a:r>
              <a:rPr lang="ru-RU" sz="2200" b="1" dirty="0" smtClean="0">
                <a:solidFill>
                  <a:srgbClr val="D82028"/>
                </a:solidFill>
              </a:rPr>
              <a:t>31 </a:t>
            </a:r>
            <a:r>
              <a:rPr lang="ru-RU" sz="2200" dirty="0">
                <a:solidFill>
                  <a:prstClr val="black"/>
                </a:solidFill>
              </a:rPr>
              <a:t>место</a:t>
            </a:r>
          </a:p>
          <a:p>
            <a:pPr>
              <a:lnSpc>
                <a:spcPts val="28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 smtClean="0">
                <a:hlinkClick r:id="rId3"/>
              </a:rPr>
              <a:t>https</a:t>
            </a:r>
            <a:r>
              <a:rPr lang="en-US" sz="2400" b="1" dirty="0">
                <a:hlinkClick r:id="rId3"/>
              </a:rPr>
              <a:t>://</a:t>
            </a:r>
            <a:r>
              <a:rPr lang="en-US" sz="2400" b="1" dirty="0" smtClean="0">
                <a:hlinkClick r:id="rId3"/>
              </a:rPr>
              <a:t>fioco.ru</a:t>
            </a:r>
            <a:r>
              <a:rPr lang="ru-RU" sz="2400" b="1" dirty="0"/>
              <a:t> </a:t>
            </a:r>
            <a:r>
              <a:rPr lang="ru-RU" sz="2400" dirty="0" smtClean="0"/>
              <a:t>– Примеры заданий </a:t>
            </a:r>
            <a:r>
              <a:rPr lang="en-US" sz="2400" dirty="0" smtClean="0"/>
              <a:t>PISA</a:t>
            </a:r>
            <a:endParaRPr lang="ru-RU" sz="2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2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/30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22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1" y="298118"/>
            <a:ext cx="1492991" cy="1618379"/>
          </a:xfrm>
          <a:prstGeom prst="rect">
            <a:avLst/>
          </a:prstGeom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2071002" y="281442"/>
            <a:ext cx="962787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cap="all" dirty="0" smtClean="0">
                <a:solidFill>
                  <a:srgbClr val="0070C0"/>
                </a:solidFill>
              </a:rPr>
              <a:t>Исследование качества образования в </a:t>
            </a:r>
            <a:r>
              <a:rPr lang="ru-RU" sz="3200" b="1" cap="all" dirty="0" err="1" smtClean="0">
                <a:solidFill>
                  <a:srgbClr val="0070C0"/>
                </a:solidFill>
              </a:rPr>
              <a:t>спо</a:t>
            </a:r>
            <a:r>
              <a:rPr lang="ru-RU" sz="3200" cap="all" dirty="0" smtClean="0"/>
              <a:t/>
            </a:r>
            <a:br>
              <a:rPr lang="ru-RU" sz="3200" cap="all" dirty="0" smtClean="0"/>
            </a:br>
            <a:endParaRPr lang="ru-RU" sz="3200" b="1" cap="all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251" y="610344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20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/30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318638"/>
              </p:ext>
            </p:extLst>
          </p:nvPr>
        </p:nvGraphicFramePr>
        <p:xfrm>
          <a:off x="2177809" y="1157765"/>
          <a:ext cx="9629500" cy="5376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001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734732" y="463808"/>
            <a:ext cx="9138068" cy="55913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en-US" sz="2800" b="1" cap="all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Talis</a:t>
            </a:r>
            <a:r>
              <a:rPr lang="en-US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2018</a:t>
            </a:r>
          </a:p>
          <a:p>
            <a:pPr>
              <a:lnSpc>
                <a:spcPts val="2800"/>
              </a:lnSpc>
              <a:spcAft>
                <a:spcPts val="1200"/>
              </a:spcAft>
            </a:pPr>
            <a:endParaRPr lang="en-US" sz="2800" b="1" cap="all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lnSpc>
                <a:spcPts val="2800"/>
              </a:lnSpc>
              <a:spcAft>
                <a:spcPts val="1200"/>
              </a:spcAft>
            </a:pPr>
            <a:endParaRPr lang="en-US" sz="2800" b="1" cap="all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/>
            </a:r>
            <a:b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</a:br>
            <a:endParaRPr lang="ru-RU" sz="2000" b="1" cap="all" dirty="0" smtClean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21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/30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732" y="1767386"/>
            <a:ext cx="9105492" cy="376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3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734732" y="463808"/>
            <a:ext cx="9138068" cy="55913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en-US" sz="2600" b="1" cap="all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Talis</a:t>
            </a:r>
            <a:r>
              <a:rPr lang="en-US" sz="26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2018</a:t>
            </a:r>
            <a:r>
              <a:rPr lang="ru-RU" sz="26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. направления повышения квалификации</a:t>
            </a:r>
            <a:endParaRPr lang="en-US" sz="2600" b="1" cap="all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lnSpc>
                <a:spcPts val="2800"/>
              </a:lnSpc>
              <a:spcAft>
                <a:spcPts val="1200"/>
              </a:spcAft>
            </a:pPr>
            <a:endParaRPr lang="en-US" sz="2800" b="1" cap="all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lnSpc>
                <a:spcPts val="2800"/>
              </a:lnSpc>
              <a:spcAft>
                <a:spcPts val="1200"/>
              </a:spcAft>
            </a:pPr>
            <a:endParaRPr lang="en-US" sz="2800" b="1" cap="all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/>
            </a:r>
            <a:b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</a:br>
            <a:endParaRPr lang="ru-RU" sz="2000" b="1" cap="all" dirty="0" smtClean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22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/30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680" y="1003788"/>
            <a:ext cx="6771920" cy="5611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615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734732" y="463808"/>
            <a:ext cx="9138068" cy="8430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Мероприятия в рамках национального проекта «образование»</a:t>
            </a:r>
            <a:b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</a:br>
            <a:endParaRPr lang="ru-RU" sz="2000" b="1" cap="all" dirty="0" smtClean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23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/30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34732" y="2818457"/>
            <a:ext cx="8317268" cy="130035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000" dirty="0" smtClean="0">
                <a:latin typeface="+mn-lt"/>
              </a:rPr>
              <a:t>Проведение в </a:t>
            </a:r>
            <a:r>
              <a:rPr lang="ru-RU" sz="2000" dirty="0">
                <a:latin typeface="+mn-lt"/>
              </a:rPr>
              <a:t>субъектах Российской Федерации </a:t>
            </a:r>
            <a:r>
              <a:rPr lang="ru-RU" sz="2000" dirty="0" smtClean="0">
                <a:latin typeface="+mn-lt"/>
              </a:rPr>
              <a:t>оценки </a:t>
            </a:r>
            <a:r>
              <a:rPr lang="ru-RU" sz="2000" dirty="0">
                <a:latin typeface="+mn-lt"/>
              </a:rPr>
              <a:t>качества общего образования на основе практики международных исследований качества подготовки обучающихся в общеобразовательных организациях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1136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734732" y="463808"/>
            <a:ext cx="9138068" cy="8430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Основные принципы оценки</a:t>
            </a:r>
            <a:b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</a:br>
            <a:endParaRPr lang="ru-RU" sz="2000" b="1" cap="all" dirty="0" smtClean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24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/30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734732" y="1675619"/>
            <a:ext cx="9051668" cy="399340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000" b="1" dirty="0">
                <a:solidFill>
                  <a:srgbClr val="C00000"/>
                </a:solidFill>
                <a:latin typeface="+mn-lt"/>
              </a:rPr>
              <a:t>Ориентация на потребности и интересы обучающихся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000" b="1" dirty="0">
                <a:latin typeface="+mn-lt"/>
              </a:rPr>
              <a:t>Повышение мотивации участников образовательных отношений и органов исполнительной власти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000" b="1" dirty="0">
                <a:latin typeface="+mn-lt"/>
              </a:rPr>
              <a:t>Ориентация на ФГОС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000" b="1" dirty="0">
                <a:latin typeface="+mn-lt"/>
              </a:rPr>
              <a:t>Учет имеющегося российского опыта в сфере оценки качества образования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000" b="1" dirty="0">
                <a:latin typeface="+mn-lt"/>
              </a:rPr>
              <a:t>Развитие современных инструментов оценки качества образования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000" b="1" dirty="0">
                <a:solidFill>
                  <a:srgbClr val="C00000"/>
                </a:solidFill>
                <a:latin typeface="+mn-lt"/>
              </a:rPr>
              <a:t>Учет приоритетных направлений развития экономики на федеральном и региональном уровнях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000" b="1" dirty="0">
                <a:latin typeface="+mn-lt"/>
              </a:rPr>
              <a:t>Учет реальной проблематики российского образования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000" b="1" dirty="0">
                <a:solidFill>
                  <a:srgbClr val="C00000"/>
                </a:solidFill>
                <a:latin typeface="+mn-lt"/>
              </a:rPr>
              <a:t>Ориентация на развитие российских механизмов управления качеством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885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734732" y="463808"/>
            <a:ext cx="9138068" cy="51807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spcAft>
                <a:spcPts val="600"/>
              </a:spcAft>
              <a:defRPr/>
            </a:pPr>
            <a: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В каких мероприятиях участвует регион</a:t>
            </a:r>
            <a:b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</a:br>
            <a:endParaRPr lang="ru-RU" sz="2800" b="1" cap="all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spcAft>
                <a:spcPts val="600"/>
              </a:spcAft>
              <a:defRPr/>
            </a:pPr>
            <a:endParaRPr lang="ru-RU" sz="2800" b="1" cap="all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ru-RU" sz="2000" b="1" dirty="0" smtClean="0"/>
              <a:t>Ежегодный </a:t>
            </a:r>
            <a:r>
              <a:rPr lang="ru-RU" sz="2000" b="1" dirty="0"/>
              <a:t>сбор данных о состоянии региональных систем образования и комплексный анализ факторов, влияющих на повышение результатов;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ru-RU" sz="2000" b="1" dirty="0"/>
              <a:t>анализ результатов всех проводимых в России процедур оценки качества образования и государственных итоговых аттестаций</a:t>
            </a:r>
            <a:r>
              <a:rPr lang="ru-RU" sz="2000" dirty="0"/>
              <a:t>;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C00000"/>
                </a:solidFill>
              </a:rPr>
              <a:t>специально проводимые </a:t>
            </a:r>
            <a:r>
              <a:rPr lang="ru-RU" sz="2000" b="1" dirty="0" smtClean="0">
                <a:solidFill>
                  <a:srgbClr val="C00000"/>
                </a:solidFill>
              </a:rPr>
              <a:t>процедуры оценки, </a:t>
            </a:r>
            <a:r>
              <a:rPr lang="ru-RU" sz="2000" b="1" dirty="0">
                <a:solidFill>
                  <a:srgbClr val="C00000"/>
                </a:solidFill>
              </a:rPr>
              <a:t>каждый субъект РФ поучаствует 1 </a:t>
            </a:r>
            <a:r>
              <a:rPr lang="ru-RU" sz="2000" b="1" dirty="0" smtClean="0">
                <a:solidFill>
                  <a:srgbClr val="C00000"/>
                </a:solidFill>
              </a:rPr>
              <a:t>раз: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оценка по модели </a:t>
            </a:r>
            <a:r>
              <a:rPr lang="en-US" sz="2000" b="1" dirty="0" smtClean="0">
                <a:solidFill>
                  <a:srgbClr val="C00000"/>
                </a:solidFill>
              </a:rPr>
              <a:t>PISA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социологические исследования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обучение специалистов 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ts val="2800"/>
              </a:lnSpc>
              <a:spcAft>
                <a:spcPts val="1200"/>
              </a:spcAft>
            </a:pPr>
            <a:endParaRPr lang="ru-RU" sz="2000" b="1" cap="all" dirty="0" smtClean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25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/30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97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508376" y="312718"/>
            <a:ext cx="10456977" cy="49001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качество </a:t>
            </a:r>
            <a:r>
              <a:rPr lang="ru-RU" sz="2800" b="1" cap="all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образования</a:t>
            </a:r>
          </a:p>
          <a:p>
            <a:pPr>
              <a:lnSpc>
                <a:spcPts val="2800"/>
              </a:lnSpc>
              <a:spcAft>
                <a:spcPts val="1200"/>
              </a:spcAft>
            </a:pPr>
            <a:endParaRPr lang="ru-RU" sz="2600" b="1" cap="all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lnSpc>
                <a:spcPts val="2800"/>
              </a:lnSpc>
              <a:spcAft>
                <a:spcPts val="1200"/>
              </a:spcAft>
            </a:pPr>
            <a:endParaRPr lang="ru-RU" sz="2600" b="1" cap="all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lnSpc>
                <a:spcPts val="2800"/>
              </a:lnSpc>
              <a:spcAft>
                <a:spcPts val="1200"/>
              </a:spcAft>
            </a:pPr>
            <a:endParaRPr lang="ru-RU" sz="26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7" y="346584"/>
            <a:ext cx="995518" cy="10791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164" y="6129821"/>
            <a:ext cx="1043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26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/30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ustomShape 3"/>
          <p:cNvSpPr/>
          <p:nvPr/>
        </p:nvSpPr>
        <p:spPr>
          <a:xfrm>
            <a:off x="2773319" y="2167405"/>
            <a:ext cx="2271410" cy="1044415"/>
          </a:xfrm>
          <a:prstGeom prst="roundRect">
            <a:avLst>
              <a:gd name="adj" fmla="val 2426"/>
            </a:avLst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68760" tIns="34200" rIns="68760" bIns="34200" anchor="ctr" anchorCtr="1"/>
          <a:lstStyle/>
          <a:p>
            <a:pPr algn="ctr">
              <a:lnSpc>
                <a:spcPct val="100000"/>
              </a:lnSpc>
            </a:pPr>
            <a:r>
              <a:rPr lang="ru-RU" b="1" spc="-1" dirty="0" smtClean="0"/>
              <a:t>Качество </a:t>
            </a:r>
          </a:p>
          <a:p>
            <a:pPr algn="ctr">
              <a:lnSpc>
                <a:spcPct val="100000"/>
              </a:lnSpc>
            </a:pPr>
            <a:r>
              <a:rPr lang="ru-RU" b="1" spc="-1" dirty="0" smtClean="0"/>
              <a:t>подготовки обучающихся</a:t>
            </a:r>
            <a:endParaRPr lang="ru-RU" spc="-1" dirty="0">
              <a:latin typeface="Arial"/>
            </a:endParaRPr>
          </a:p>
        </p:txBody>
      </p:sp>
      <p:sp>
        <p:nvSpPr>
          <p:cNvPr id="18" name="CustomShape 13"/>
          <p:cNvSpPr/>
          <p:nvPr/>
        </p:nvSpPr>
        <p:spPr>
          <a:xfrm>
            <a:off x="8232320" y="2117005"/>
            <a:ext cx="566000" cy="484128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20" name="CustomShape 3"/>
          <p:cNvSpPr/>
          <p:nvPr/>
        </p:nvSpPr>
        <p:spPr>
          <a:xfrm>
            <a:off x="5197050" y="2167405"/>
            <a:ext cx="2875470" cy="1044415"/>
          </a:xfrm>
          <a:prstGeom prst="roundRect">
            <a:avLst>
              <a:gd name="adj" fmla="val 2426"/>
            </a:avLst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68760" tIns="34200" rIns="68760" bIns="34200" anchor="ctr" anchorCtr="1"/>
          <a:lstStyle/>
          <a:p>
            <a:pPr algn="ctr"/>
            <a:r>
              <a:rPr lang="ru-RU" b="1" spc="-1" dirty="0" smtClean="0"/>
              <a:t>Качество </a:t>
            </a:r>
          </a:p>
          <a:p>
            <a:pPr algn="ctr"/>
            <a:r>
              <a:rPr lang="ru-RU" b="1" spc="-1" dirty="0" smtClean="0"/>
              <a:t>образовательной деятельности ОО</a:t>
            </a:r>
            <a:endParaRPr lang="ru-RU" spc="-1" dirty="0">
              <a:latin typeface="Arial"/>
            </a:endParaRPr>
          </a:p>
        </p:txBody>
      </p:sp>
      <p:sp>
        <p:nvSpPr>
          <p:cNvPr id="24" name="CustomShape 3"/>
          <p:cNvSpPr/>
          <p:nvPr/>
        </p:nvSpPr>
        <p:spPr>
          <a:xfrm>
            <a:off x="8922172" y="2024244"/>
            <a:ext cx="1706348" cy="665368"/>
          </a:xfrm>
          <a:prstGeom prst="roundRect">
            <a:avLst>
              <a:gd name="adj" fmla="val 2426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68760" tIns="34200" rIns="68760" bIns="34200" anchor="ctr" anchorCtr="1"/>
          <a:lstStyle/>
          <a:p>
            <a:pPr algn="ctr">
              <a:lnSpc>
                <a:spcPct val="100000"/>
              </a:lnSpc>
            </a:pPr>
            <a:r>
              <a:rPr lang="ru-RU" b="1" strike="noStrike" spc="-1" dirty="0" smtClean="0">
                <a:latin typeface="Calibri"/>
              </a:rPr>
              <a:t>Условия, организация</a:t>
            </a:r>
            <a:endParaRPr lang="ru-RU" b="0" strike="noStrike" spc="-1" dirty="0">
              <a:latin typeface="Arial"/>
            </a:endParaRPr>
          </a:p>
        </p:txBody>
      </p:sp>
      <p:sp>
        <p:nvSpPr>
          <p:cNvPr id="25" name="CustomShape 3"/>
          <p:cNvSpPr/>
          <p:nvPr/>
        </p:nvSpPr>
        <p:spPr>
          <a:xfrm>
            <a:off x="2780888" y="4153907"/>
            <a:ext cx="2263841" cy="1029873"/>
          </a:xfrm>
          <a:prstGeom prst="roundRect">
            <a:avLst>
              <a:gd name="adj" fmla="val 2426"/>
            </a:avLst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68760" tIns="34200" rIns="68760" bIns="34200" anchor="ctr" anchorCtr="1"/>
          <a:lstStyle/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chemeClr val="bg1"/>
                </a:solidFill>
              </a:rPr>
              <a:t>Соответствие ФГОС </a:t>
            </a:r>
          </a:p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chemeClr val="bg1"/>
                </a:solidFill>
              </a:rPr>
              <a:t>(ФК ГОС)</a:t>
            </a:r>
            <a:endParaRPr lang="ru-RU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6" name="CustomShape 3"/>
          <p:cNvSpPr/>
          <p:nvPr/>
        </p:nvSpPr>
        <p:spPr>
          <a:xfrm>
            <a:off x="5197050" y="4153907"/>
            <a:ext cx="2875470" cy="1029873"/>
          </a:xfrm>
          <a:prstGeom prst="roundRect">
            <a:avLst>
              <a:gd name="adj" fmla="val 2426"/>
            </a:avLst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68760" tIns="34200" rIns="68760" bIns="34200" anchor="ctr" anchorCtr="1"/>
          <a:lstStyle/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chemeClr val="bg1"/>
                </a:solidFill>
              </a:rPr>
              <a:t>Соответствие потребностям физических </a:t>
            </a:r>
          </a:p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chemeClr val="bg1"/>
                </a:solidFill>
              </a:rPr>
              <a:t>или юридических лиц</a:t>
            </a:r>
            <a:endParaRPr lang="ru-RU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7" name="CustomShape 13"/>
          <p:cNvSpPr/>
          <p:nvPr/>
        </p:nvSpPr>
        <p:spPr>
          <a:xfrm rot="16200000" flipV="1">
            <a:off x="3575292" y="3449382"/>
            <a:ext cx="556053" cy="48412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  <a:ln w="38100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28" name="CustomShape 13"/>
          <p:cNvSpPr/>
          <p:nvPr/>
        </p:nvSpPr>
        <p:spPr>
          <a:xfrm rot="13500000">
            <a:off x="5134463" y="3449381"/>
            <a:ext cx="556053" cy="48412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  <a:ln w="38100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29" name="CustomShape 3"/>
          <p:cNvSpPr/>
          <p:nvPr/>
        </p:nvSpPr>
        <p:spPr>
          <a:xfrm>
            <a:off x="8917338" y="2777538"/>
            <a:ext cx="1706348" cy="484128"/>
          </a:xfrm>
          <a:prstGeom prst="roundRect">
            <a:avLst>
              <a:gd name="adj" fmla="val 2426"/>
            </a:avLst>
          </a:prstGeom>
          <a:solidFill>
            <a:schemeClr val="bg1"/>
          </a:solidFill>
          <a:ln w="38100">
            <a:solidFill>
              <a:srgbClr val="D8202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68760" tIns="34200" rIns="68760" bIns="34200" anchor="ctr" anchorCtr="1"/>
          <a:lstStyle/>
          <a:p>
            <a:pPr algn="ctr">
              <a:lnSpc>
                <a:spcPct val="100000"/>
              </a:lnSpc>
            </a:pPr>
            <a:r>
              <a:rPr lang="ru-RU" b="1" strike="noStrike" spc="-1" dirty="0" smtClean="0">
                <a:solidFill>
                  <a:srgbClr val="D82028"/>
                </a:solidFill>
                <a:latin typeface="Calibri"/>
              </a:rPr>
              <a:t>Управление</a:t>
            </a:r>
            <a:endParaRPr lang="ru-RU" b="0" strike="noStrike" spc="-1" dirty="0">
              <a:solidFill>
                <a:srgbClr val="D82028"/>
              </a:solidFill>
              <a:latin typeface="Arial"/>
            </a:endParaRPr>
          </a:p>
        </p:txBody>
      </p:sp>
      <p:sp>
        <p:nvSpPr>
          <p:cNvPr id="30" name="CustomShape 13"/>
          <p:cNvSpPr/>
          <p:nvPr/>
        </p:nvSpPr>
        <p:spPr>
          <a:xfrm>
            <a:off x="8232320" y="2777538"/>
            <a:ext cx="566000" cy="484128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>
            <a:solidFill>
              <a:srgbClr val="D82028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31" name="CustomShape 13"/>
          <p:cNvSpPr/>
          <p:nvPr/>
        </p:nvSpPr>
        <p:spPr>
          <a:xfrm rot="16200000" flipV="1">
            <a:off x="6356758" y="3449379"/>
            <a:ext cx="556053" cy="48412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  <a:ln w="38100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32" name="CustomShape 13"/>
          <p:cNvSpPr/>
          <p:nvPr/>
        </p:nvSpPr>
        <p:spPr>
          <a:xfrm rot="8100000" flipH="1">
            <a:off x="4551263" y="3449380"/>
            <a:ext cx="556053" cy="48412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  <a:ln w="38100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1260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734732" y="463808"/>
            <a:ext cx="8830735" cy="5877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Управление на основе данных</a:t>
            </a:r>
            <a:endParaRPr lang="ru-RU" sz="2800" b="1" cap="all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spcAft>
                <a:spcPts val="1200"/>
              </a:spcAft>
            </a:pPr>
            <a:endParaRPr lang="ru-RU" sz="24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27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/30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5DB61A1-CA12-4AB5-BDB0-67FC0DF81BD0}"/>
              </a:ext>
            </a:extLst>
          </p:cNvPr>
          <p:cNvSpPr/>
          <p:nvPr/>
        </p:nvSpPr>
        <p:spPr>
          <a:xfrm>
            <a:off x="5198706" y="2782049"/>
            <a:ext cx="2498725" cy="720725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Сбор данных</a:t>
            </a:r>
          </a:p>
        </p:txBody>
      </p:sp>
      <p:sp>
        <p:nvSpPr>
          <p:cNvPr id="10" name="Стрелка вправо 9">
            <a:extLst>
              <a:ext uri="{FF2B5EF4-FFF2-40B4-BE49-F238E27FC236}">
                <a16:creationId xmlns:a16="http://schemas.microsoft.com/office/drawing/2014/main" xmlns="" id="{CBDFD7F0-7FF0-4167-929B-CD46DCCC86B0}"/>
              </a:ext>
            </a:extLst>
          </p:cNvPr>
          <p:cNvSpPr/>
          <p:nvPr/>
        </p:nvSpPr>
        <p:spPr>
          <a:xfrm rot="13465582">
            <a:off x="4636731" y="5191061"/>
            <a:ext cx="431800" cy="257175"/>
          </a:xfrm>
          <a:prstGeom prst="rightArrow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000"/>
          </a:p>
        </p:txBody>
      </p:sp>
      <p:sp>
        <p:nvSpPr>
          <p:cNvPr id="11" name="Стрелка вправо 10">
            <a:extLst>
              <a:ext uri="{FF2B5EF4-FFF2-40B4-BE49-F238E27FC236}">
                <a16:creationId xmlns:a16="http://schemas.microsoft.com/office/drawing/2014/main" xmlns="" id="{E5564DEA-1C86-423C-B687-5CE05BA6F504}"/>
              </a:ext>
            </a:extLst>
          </p:cNvPr>
          <p:cNvSpPr/>
          <p:nvPr/>
        </p:nvSpPr>
        <p:spPr>
          <a:xfrm rot="8134007">
            <a:off x="7858844" y="5190149"/>
            <a:ext cx="431800" cy="257175"/>
          </a:xfrm>
          <a:prstGeom prst="rightArrow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000"/>
          </a:p>
        </p:txBody>
      </p:sp>
      <p:sp>
        <p:nvSpPr>
          <p:cNvPr id="12" name="Стрелка вправо 11">
            <a:extLst>
              <a:ext uri="{FF2B5EF4-FFF2-40B4-BE49-F238E27FC236}">
                <a16:creationId xmlns:a16="http://schemas.microsoft.com/office/drawing/2014/main" xmlns="" id="{E32C14E4-E1BB-427B-9911-BACE0100F2EC}"/>
              </a:ext>
            </a:extLst>
          </p:cNvPr>
          <p:cNvSpPr/>
          <p:nvPr/>
        </p:nvSpPr>
        <p:spPr>
          <a:xfrm rot="2639998">
            <a:off x="7891044" y="3216336"/>
            <a:ext cx="431800" cy="257175"/>
          </a:xfrm>
          <a:prstGeom prst="rightArrow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000"/>
          </a:p>
        </p:txBody>
      </p:sp>
      <p:sp>
        <p:nvSpPr>
          <p:cNvPr id="13" name="Стрелка вправо 12">
            <a:extLst>
              <a:ext uri="{FF2B5EF4-FFF2-40B4-BE49-F238E27FC236}">
                <a16:creationId xmlns:a16="http://schemas.microsoft.com/office/drawing/2014/main" xmlns="" id="{35913ADA-DDFF-4B70-BCE7-76CC00D17E3F}"/>
              </a:ext>
            </a:extLst>
          </p:cNvPr>
          <p:cNvSpPr/>
          <p:nvPr/>
        </p:nvSpPr>
        <p:spPr>
          <a:xfrm rot="18882019">
            <a:off x="4606400" y="3179030"/>
            <a:ext cx="431800" cy="255588"/>
          </a:xfrm>
          <a:prstGeom prst="rightArrow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00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5D1288E-05B3-4F52-B0A8-C7E015CDF73A}"/>
              </a:ext>
            </a:extLst>
          </p:cNvPr>
          <p:cNvSpPr/>
          <p:nvPr/>
        </p:nvSpPr>
        <p:spPr>
          <a:xfrm>
            <a:off x="8352994" y="3638211"/>
            <a:ext cx="2929406" cy="1301678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</a:rPr>
              <a:t>Анализ показателей: выявление проблем, </a:t>
            </a:r>
            <a:r>
              <a:rPr lang="ru-RU" sz="2000" b="1" dirty="0">
                <a:solidFill>
                  <a:srgbClr val="C00000"/>
                </a:solidFill>
              </a:rPr>
              <a:t>оценка эффективности инструментов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62A0ED3C-7414-4362-8B88-9C9401CF6847}"/>
              </a:ext>
            </a:extLst>
          </p:cNvPr>
          <p:cNvSpPr/>
          <p:nvPr/>
        </p:nvSpPr>
        <p:spPr>
          <a:xfrm>
            <a:off x="5247919" y="5121836"/>
            <a:ext cx="2449512" cy="749300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Разработка практических мер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1AB4AB09-F19F-4091-9C39-1BAB5A496AEF}"/>
              </a:ext>
            </a:extLst>
          </p:cNvPr>
          <p:cNvSpPr/>
          <p:nvPr/>
        </p:nvSpPr>
        <p:spPr>
          <a:xfrm>
            <a:off x="2042532" y="3667011"/>
            <a:ext cx="2538537" cy="1301678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</a:rPr>
              <a:t>Реализация практических мер,</a:t>
            </a:r>
          </a:p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Инструменты управления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38FBA122-DEEF-47FA-82B4-6A79777D673D}"/>
              </a:ext>
            </a:extLst>
          </p:cNvPr>
          <p:cNvSpPr/>
          <p:nvPr/>
        </p:nvSpPr>
        <p:spPr>
          <a:xfrm>
            <a:off x="4031800" y="1324800"/>
            <a:ext cx="4730174" cy="738111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</a:rPr>
              <a:t>Целеполагание, методология, </a:t>
            </a:r>
            <a:r>
              <a:rPr lang="ru-RU" sz="2000" b="1" dirty="0">
                <a:solidFill>
                  <a:srgbClr val="C00000"/>
                </a:solidFill>
              </a:rPr>
              <a:t>показатели (результаты, инструменты)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8" name="Двойная стрелка влево/вправо 17">
            <a:extLst>
              <a:ext uri="{FF2B5EF4-FFF2-40B4-BE49-F238E27FC236}">
                <a16:creationId xmlns:a16="http://schemas.microsoft.com/office/drawing/2014/main" xmlns="" id="{58FABAF9-1D07-4B1D-93F9-58485B8B5A0F}"/>
              </a:ext>
            </a:extLst>
          </p:cNvPr>
          <p:cNvSpPr/>
          <p:nvPr/>
        </p:nvSpPr>
        <p:spPr>
          <a:xfrm rot="5400000">
            <a:off x="6206769" y="2293098"/>
            <a:ext cx="431800" cy="257175"/>
          </a:xfrm>
          <a:prstGeom prst="leftRightArrow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22897843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508376" y="312718"/>
            <a:ext cx="10456977" cy="49001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Оценка механизмов управления качеством образования</a:t>
            </a:r>
            <a:endParaRPr lang="ru-RU" sz="2800" b="1" cap="all" dirty="0">
              <a:solidFill>
                <a:srgbClr val="0070C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ts val="2800"/>
              </a:lnSpc>
              <a:spcAft>
                <a:spcPts val="1200"/>
              </a:spcAft>
            </a:pPr>
            <a:endParaRPr lang="ru-RU" sz="2600" b="1" cap="all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lnSpc>
                <a:spcPts val="2800"/>
              </a:lnSpc>
              <a:spcAft>
                <a:spcPts val="1200"/>
              </a:spcAft>
            </a:pPr>
            <a:endParaRPr lang="ru-RU" sz="26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7" y="346584"/>
            <a:ext cx="995518" cy="10791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164" y="5748221"/>
            <a:ext cx="1043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28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/30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7629131" y="1095886"/>
            <a:ext cx="4111485" cy="5325856"/>
          </a:xfrm>
          <a:prstGeom prst="roundRect">
            <a:avLst>
              <a:gd name="adj" fmla="val 2426"/>
            </a:avLst>
          </a:prstGeom>
          <a:solidFill>
            <a:schemeClr val="bg1"/>
          </a:solidFill>
          <a:ln w="38100">
            <a:solidFill>
              <a:srgbClr val="D8202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68760" tIns="34200" rIns="68760" bIns="34200" anchor="ctr" anchorCtr="1"/>
          <a:lstStyle/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Выбор </a:t>
            </a:r>
            <a:r>
              <a:rPr lang="ru-RU" dirty="0"/>
              <a:t>обоснованных целей, учитывающих специфику </a:t>
            </a:r>
            <a:r>
              <a:rPr lang="ru-RU" dirty="0" smtClean="0"/>
              <a:t>региона</a:t>
            </a:r>
            <a:endParaRPr lang="ru-RU" dirty="0"/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Выбор </a:t>
            </a:r>
            <a:r>
              <a:rPr lang="ru-RU" dirty="0"/>
              <a:t>показателей для оценки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определение методов сбора </a:t>
            </a:r>
            <a:r>
              <a:rPr lang="ru-RU" dirty="0" smtClean="0"/>
              <a:t>информации</a:t>
            </a:r>
            <a:endParaRPr lang="ru-RU" dirty="0"/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Проведение </a:t>
            </a:r>
            <a:r>
              <a:rPr lang="ru-RU" dirty="0"/>
              <a:t>мероприятий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соответствии с поставленными </a:t>
            </a:r>
            <a:r>
              <a:rPr lang="ru-RU" dirty="0" smtClean="0"/>
              <a:t>целями</a:t>
            </a:r>
            <a:endParaRPr lang="ru-RU" dirty="0"/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Сбор </a:t>
            </a:r>
            <a:r>
              <a:rPr lang="ru-RU" dirty="0"/>
              <a:t>информации в соответствии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поставленными целями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применением выбранных </a:t>
            </a:r>
            <a:r>
              <a:rPr lang="ru-RU" dirty="0" smtClean="0"/>
              <a:t>методов</a:t>
            </a:r>
            <a:endParaRPr lang="ru-RU" dirty="0"/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Анализ </a:t>
            </a:r>
            <a:r>
              <a:rPr lang="ru-RU" dirty="0"/>
              <a:t>полученных </a:t>
            </a:r>
            <a:r>
              <a:rPr lang="ru-RU" dirty="0" smtClean="0"/>
              <a:t>данных</a:t>
            </a:r>
            <a:endParaRPr lang="ru-RU" dirty="0"/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Разработка рекомендаций</a:t>
            </a:r>
            <a:endParaRPr lang="ru-RU" dirty="0"/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Принятие </a:t>
            </a:r>
            <a:r>
              <a:rPr lang="ru-RU" dirty="0"/>
              <a:t>управленческих </a:t>
            </a:r>
            <a:r>
              <a:rPr lang="ru-RU" dirty="0" smtClean="0"/>
              <a:t>решений</a:t>
            </a:r>
            <a:endParaRPr lang="ru-RU" dirty="0"/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Последующая оценка </a:t>
            </a:r>
            <a:r>
              <a:rPr lang="ru-RU" dirty="0"/>
              <a:t>эффективности управленческих решений</a:t>
            </a:r>
            <a:endParaRPr lang="ru-RU" spc="-1" dirty="0">
              <a:latin typeface="Arial"/>
            </a:endParaRPr>
          </a:p>
        </p:txBody>
      </p:sp>
      <p:sp>
        <p:nvSpPr>
          <p:cNvPr id="19" name="CustomShape 13"/>
          <p:cNvSpPr/>
          <p:nvPr/>
        </p:nvSpPr>
        <p:spPr>
          <a:xfrm>
            <a:off x="6923524" y="2430010"/>
            <a:ext cx="566000" cy="484128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>
            <a:solidFill>
              <a:srgbClr val="D82028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858430"/>
              </p:ext>
            </p:extLst>
          </p:nvPr>
        </p:nvGraphicFramePr>
        <p:xfrm>
          <a:off x="1516372" y="838055"/>
          <a:ext cx="5271386" cy="5579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71386"/>
              </a:tblGrid>
              <a:tr h="893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Механизмы управления качеством образовательных результатов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9882">
                <a:tc>
                  <a:txBody>
                    <a:bodyPr/>
                    <a:lstStyle/>
                    <a:p>
                      <a:pPr marL="79248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Система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оценки качества подготовки обучающихся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9882">
                <a:tc>
                  <a:txBody>
                    <a:bodyPr/>
                    <a:lstStyle/>
                    <a:p>
                      <a:pPr marL="79248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Система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работы со школами с низкими образовательными результатами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942">
                <a:tc>
                  <a:txBody>
                    <a:bodyPr/>
                    <a:lstStyle/>
                    <a:p>
                      <a:pPr marL="79248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Система развития таланта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4942">
                <a:tc>
                  <a:txBody>
                    <a:bodyPr/>
                    <a:lstStyle/>
                    <a:p>
                      <a:pPr marL="79248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Система профориентации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20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Механизмы управления качеством образовательной деятельности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9882">
                <a:tc>
                  <a:txBody>
                    <a:bodyPr/>
                    <a:lstStyle/>
                    <a:p>
                      <a:pPr marL="79248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5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Система обеспечения объективности процедур оценки качества образования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9882">
                <a:tc>
                  <a:txBody>
                    <a:bodyPr/>
                    <a:lstStyle/>
                    <a:p>
                      <a:pPr marL="79248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6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Система мониторинга эффективности руководителей ОО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9882">
                <a:tc>
                  <a:txBody>
                    <a:bodyPr/>
                    <a:lstStyle/>
                    <a:p>
                      <a:pPr marL="79248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7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Система мониторинга качества повышения квалификации педагогов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4942">
                <a:tc>
                  <a:txBody>
                    <a:bodyPr/>
                    <a:lstStyle/>
                    <a:p>
                      <a:pPr marL="79248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8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Система методической работы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" name="CustomShape 13"/>
          <p:cNvSpPr/>
          <p:nvPr/>
        </p:nvSpPr>
        <p:spPr>
          <a:xfrm>
            <a:off x="6923524" y="5138366"/>
            <a:ext cx="566000" cy="484128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>
            <a:solidFill>
              <a:srgbClr val="D82028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72861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508376" y="312718"/>
            <a:ext cx="10456977" cy="49001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Итоговый рейтинг (сентябрь 2019)</a:t>
            </a:r>
            <a:endParaRPr lang="ru-RU" sz="2800" b="1" cap="all" dirty="0">
              <a:solidFill>
                <a:srgbClr val="0070C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ts val="2800"/>
              </a:lnSpc>
              <a:spcAft>
                <a:spcPts val="1200"/>
              </a:spcAft>
            </a:pPr>
            <a:endParaRPr lang="ru-RU" sz="2600" b="1" cap="all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lnSpc>
                <a:spcPts val="2800"/>
              </a:lnSpc>
              <a:spcAft>
                <a:spcPts val="1200"/>
              </a:spcAft>
            </a:pPr>
            <a:endParaRPr lang="ru-RU" sz="2600" b="1" cap="all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lnSpc>
                <a:spcPts val="2800"/>
              </a:lnSpc>
              <a:spcAft>
                <a:spcPts val="1200"/>
              </a:spcAft>
            </a:pPr>
            <a:endParaRPr lang="ru-RU" sz="26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7" y="346584"/>
            <a:ext cx="995518" cy="10791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164" y="6129821"/>
            <a:ext cx="1043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29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/30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239851"/>
              </p:ext>
            </p:extLst>
          </p:nvPr>
        </p:nvGraphicFramePr>
        <p:xfrm>
          <a:off x="1619308" y="1743696"/>
          <a:ext cx="5039757" cy="3834701"/>
        </p:xfrm>
        <a:graphic>
          <a:graphicData uri="http://schemas.openxmlformats.org/drawingml/2006/table">
            <a:tbl>
              <a:tblPr/>
              <a:tblGrid>
                <a:gridCol w="4069516"/>
                <a:gridCol w="970241"/>
              </a:tblGrid>
              <a:tr h="428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Название региона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Балл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г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 Москва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Новосибирская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38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Свердловская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88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г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 Санкт-Петербург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E8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Ханты-Мансийский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автономный округ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8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Ямало-Ненецкий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автономный округ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18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Республика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Татарстан (Татарстан)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383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Хабаровский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край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383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Тамбовская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83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Калининградская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483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Рязанская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583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Ленинградская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246530"/>
              </p:ext>
            </p:extLst>
          </p:nvPr>
        </p:nvGraphicFramePr>
        <p:xfrm>
          <a:off x="6931244" y="1738047"/>
          <a:ext cx="4599975" cy="427230"/>
        </p:xfrm>
        <a:graphic>
          <a:graphicData uri="http://schemas.openxmlformats.org/drawingml/2006/table">
            <a:tbl>
              <a:tblPr/>
              <a:tblGrid>
                <a:gridCol w="3811218"/>
                <a:gridCol w="788757"/>
              </a:tblGrid>
              <a:tr h="427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Название региона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Балл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600945"/>
              </p:ext>
            </p:extLst>
          </p:nvPr>
        </p:nvGraphicFramePr>
        <p:xfrm>
          <a:off x="6931244" y="2162212"/>
          <a:ext cx="4599975" cy="3406140"/>
        </p:xfrm>
        <a:graphic>
          <a:graphicData uri="http://schemas.openxmlformats.org/drawingml/2006/table">
            <a:tbl>
              <a:tblPr/>
              <a:tblGrid>
                <a:gridCol w="3804238"/>
                <a:gridCol w="795737"/>
              </a:tblGrid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Карачаево-Черкесская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Республика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07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Амурская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07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Астраханская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07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Оренбургская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07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Сахалинская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D7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Ненецкий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автономный округ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D7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г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Севастополь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B7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Магаданская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D6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Чукотский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автономный округ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D6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Приморский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B6E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Забайкальский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86D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Еврейская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автономная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86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16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734732" y="463808"/>
            <a:ext cx="9138068" cy="8430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Навыки </a:t>
            </a:r>
            <a:r>
              <a:rPr lang="ru-RU" sz="2800" b="1" cap="all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21-го </a:t>
            </a:r>
            <a: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века («образование 2030», </a:t>
            </a:r>
            <a:r>
              <a:rPr lang="ru-RU" sz="2800" b="1" cap="all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оэср</a:t>
            </a:r>
            <a: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)</a:t>
            </a:r>
            <a:endParaRPr lang="ru-RU" sz="2000" b="1" cap="all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3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/30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48B0F1A2-6955-9443-A74D-7C7C4B37435A}"/>
              </a:ext>
            </a:extLst>
          </p:cNvPr>
          <p:cNvSpPr/>
          <p:nvPr/>
        </p:nvSpPr>
        <p:spPr>
          <a:xfrm>
            <a:off x="2442615" y="1464354"/>
            <a:ext cx="5640240" cy="4239458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2880" tIns="91440" rIns="182880" bIns="91440">
            <a:spAutoFit/>
          </a:bodyPr>
          <a:lstStyle/>
          <a:p>
            <a:pPr defTabSz="1828800">
              <a:spcAft>
                <a:spcPts val="600"/>
              </a:spcAft>
            </a:pPr>
            <a:r>
              <a:rPr lang="ru-RU" sz="2400" b="1" dirty="0">
                <a:solidFill>
                  <a:prstClr val="black"/>
                </a:solidFill>
              </a:rPr>
              <a:t>Базовые </a:t>
            </a:r>
            <a:r>
              <a:rPr lang="ru-RU" sz="2400" b="1" dirty="0" smtClean="0">
                <a:solidFill>
                  <a:prstClr val="black"/>
                </a:solidFill>
              </a:rPr>
              <a:t>навыки</a:t>
            </a:r>
          </a:p>
          <a:p>
            <a:pPr marL="685800" indent="-685800" defTabSz="18288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prstClr val="black"/>
                </a:solidFill>
              </a:rPr>
              <a:t>Читательская грамотность</a:t>
            </a:r>
          </a:p>
          <a:p>
            <a:pPr marL="685800" indent="-685800" defTabSz="18288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prstClr val="black"/>
                </a:solidFill>
              </a:rPr>
              <a:t>Математическая грамотность</a:t>
            </a:r>
          </a:p>
          <a:p>
            <a:pPr marL="685800" indent="-685800" defTabSz="18288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prstClr val="black"/>
                </a:solidFill>
              </a:rPr>
              <a:t>Естественнонаучная грамотность</a:t>
            </a:r>
          </a:p>
          <a:p>
            <a:pPr marL="685800" indent="-685800" defTabSz="18288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prstClr val="black"/>
                </a:solidFill>
              </a:rPr>
              <a:t>ИКТ-грамотность</a:t>
            </a:r>
          </a:p>
          <a:p>
            <a:pPr marL="685800" indent="-685800" defTabSz="18288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prstClr val="black"/>
                </a:solidFill>
              </a:rPr>
              <a:t>Финансовая грамотность</a:t>
            </a:r>
          </a:p>
          <a:p>
            <a:pPr marL="685800" indent="-685800" defTabSz="18288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prstClr val="black"/>
                </a:solidFill>
              </a:rPr>
              <a:t>Культурная и гражданская </a:t>
            </a:r>
            <a:r>
              <a:rPr lang="ru-RU" sz="2200" dirty="0" smtClean="0">
                <a:solidFill>
                  <a:prstClr val="black"/>
                </a:solidFill>
              </a:rPr>
              <a:t>грамотность и др.</a:t>
            </a:r>
            <a:endParaRPr lang="ru-RU" sz="2200" dirty="0">
              <a:solidFill>
                <a:prstClr val="black"/>
              </a:solidFill>
            </a:endParaRPr>
          </a:p>
          <a:p>
            <a:pPr defTabSz="1828800">
              <a:spcAft>
                <a:spcPts val="600"/>
              </a:spcAft>
            </a:pP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48B0F1A2-6955-9443-A74D-7C7C4B37435A}"/>
              </a:ext>
            </a:extLst>
          </p:cNvPr>
          <p:cNvSpPr/>
          <p:nvPr/>
        </p:nvSpPr>
        <p:spPr>
          <a:xfrm>
            <a:off x="2643988" y="5174348"/>
            <a:ext cx="9047768" cy="1072634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2880" tIns="91440" rIns="182880" bIns="91440">
            <a:spAutoFit/>
          </a:bodyPr>
          <a:lstStyle/>
          <a:p>
            <a:pPr defTabSz="1828800">
              <a:spcAft>
                <a:spcPts val="600"/>
              </a:spcAft>
            </a:pPr>
            <a:r>
              <a:rPr lang="ru-RU" sz="2400" b="1" dirty="0" smtClean="0">
                <a:solidFill>
                  <a:prstClr val="black"/>
                </a:solidFill>
              </a:rPr>
              <a:t>Личностные качества (социально-эмоциональный интеллект)</a:t>
            </a:r>
          </a:p>
          <a:p>
            <a:pPr defTabSz="1828800">
              <a:spcAft>
                <a:spcPts val="600"/>
              </a:spcAft>
            </a:pPr>
            <a:r>
              <a:rPr lang="ru-RU" sz="2200" dirty="0" smtClean="0">
                <a:solidFill>
                  <a:prstClr val="black"/>
                </a:solidFill>
              </a:rPr>
              <a:t>Адаптивность, корректность, настойчивость и </a:t>
            </a:r>
            <a:r>
              <a:rPr lang="ru-RU" sz="2200" dirty="0" err="1" smtClean="0">
                <a:solidFill>
                  <a:prstClr val="black"/>
                </a:solidFill>
              </a:rPr>
              <a:t>др</a:t>
            </a:r>
            <a:r>
              <a:rPr lang="ru-RU" sz="2200" dirty="0" smtClean="0">
                <a:solidFill>
                  <a:prstClr val="black"/>
                </a:solidFill>
              </a:rPr>
              <a:t> </a:t>
            </a:r>
            <a:endParaRPr lang="ru-RU" sz="2200" dirty="0">
              <a:solidFill>
                <a:prstClr val="black"/>
              </a:solidFill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48B0F1A2-6955-9443-A74D-7C7C4B37435A}"/>
              </a:ext>
            </a:extLst>
          </p:cNvPr>
          <p:cNvSpPr/>
          <p:nvPr/>
        </p:nvSpPr>
        <p:spPr>
          <a:xfrm>
            <a:off x="7330247" y="1523205"/>
            <a:ext cx="4356827" cy="328600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2880" tIns="91440" rIns="182880" bIns="91440">
            <a:spAutoFit/>
          </a:bodyPr>
          <a:lstStyle/>
          <a:p>
            <a:pPr defTabSz="1828800">
              <a:spcAft>
                <a:spcPts val="600"/>
              </a:spcAft>
            </a:pPr>
            <a:r>
              <a:rPr lang="ru-RU" sz="2400" b="1" dirty="0" smtClean="0">
                <a:solidFill>
                  <a:prstClr val="black"/>
                </a:solidFill>
              </a:rPr>
              <a:t>Гибкие компетенции</a:t>
            </a:r>
          </a:p>
          <a:p>
            <a:pPr marL="685800" indent="-685800" defTabSz="18288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prstClr val="black"/>
                </a:solidFill>
              </a:rPr>
              <a:t>Критическое </a:t>
            </a:r>
            <a:r>
              <a:rPr lang="ru-RU" sz="2200" dirty="0" smtClean="0">
                <a:solidFill>
                  <a:prstClr val="black"/>
                </a:solidFill>
              </a:rPr>
              <a:t>мышление </a:t>
            </a:r>
            <a:endParaRPr lang="ru-RU" sz="2200" dirty="0">
              <a:solidFill>
                <a:prstClr val="black"/>
              </a:solidFill>
            </a:endParaRPr>
          </a:p>
          <a:p>
            <a:pPr marL="685800" indent="-685800" defTabSz="18288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prstClr val="black"/>
                </a:solidFill>
              </a:rPr>
              <a:t>Креативность </a:t>
            </a:r>
            <a:r>
              <a:rPr lang="ru-RU" sz="2200" dirty="0" smtClean="0">
                <a:solidFill>
                  <a:prstClr val="black"/>
                </a:solidFill>
              </a:rPr>
              <a:t/>
            </a:r>
            <a:br>
              <a:rPr lang="ru-RU" sz="2200" dirty="0" smtClean="0">
                <a:solidFill>
                  <a:prstClr val="black"/>
                </a:solidFill>
              </a:rPr>
            </a:br>
            <a:r>
              <a:rPr lang="ru-RU" sz="2200" dirty="0" smtClean="0">
                <a:solidFill>
                  <a:prstClr val="black"/>
                </a:solidFill>
              </a:rPr>
              <a:t>(</a:t>
            </a:r>
            <a:r>
              <a:rPr lang="ru-RU" sz="2200" dirty="0">
                <a:solidFill>
                  <a:prstClr val="black"/>
                </a:solidFill>
              </a:rPr>
              <a:t>творческое мышление)</a:t>
            </a:r>
          </a:p>
          <a:p>
            <a:pPr marL="685800" indent="-685800" defTabSz="18288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prstClr val="black"/>
                </a:solidFill>
              </a:rPr>
              <a:t>Решение задач</a:t>
            </a:r>
          </a:p>
          <a:p>
            <a:pPr marL="685800" indent="-685800" defTabSz="18288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prstClr val="black"/>
                </a:solidFill>
              </a:rPr>
              <a:t>Тайм-менеджмент</a:t>
            </a:r>
          </a:p>
          <a:p>
            <a:pPr marL="685800" indent="-685800" defTabSz="18288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prstClr val="black"/>
                </a:solidFill>
              </a:rPr>
              <a:t>Работа </a:t>
            </a:r>
            <a:r>
              <a:rPr lang="ru-RU" sz="2200" dirty="0">
                <a:solidFill>
                  <a:prstClr val="black"/>
                </a:solidFill>
              </a:rPr>
              <a:t>в </a:t>
            </a:r>
            <a:r>
              <a:rPr lang="ru-RU" sz="2200" dirty="0" smtClean="0">
                <a:solidFill>
                  <a:prstClr val="black"/>
                </a:solidFill>
              </a:rPr>
              <a:t>команде и др.</a:t>
            </a:r>
          </a:p>
        </p:txBody>
      </p:sp>
    </p:spTree>
    <p:extLst>
      <p:ext uri="{BB962C8B-B14F-4D97-AF65-F5344CB8AC3E}">
        <p14:creationId xmlns:p14="http://schemas.microsoft.com/office/powerpoint/2010/main" val="89122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508376" y="312718"/>
            <a:ext cx="10456977" cy="49001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Система профориентации и результаты </a:t>
            </a:r>
            <a:r>
              <a:rPr lang="ru-RU" sz="2800" b="1" cap="all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егэ</a:t>
            </a:r>
            <a:endParaRPr lang="ru-RU" sz="2800" b="1" cap="all" dirty="0">
              <a:solidFill>
                <a:srgbClr val="0070C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ts val="2800"/>
              </a:lnSpc>
              <a:spcAft>
                <a:spcPts val="1200"/>
              </a:spcAft>
            </a:pPr>
            <a:endParaRPr lang="ru-RU" sz="2600" b="1" cap="all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lnSpc>
                <a:spcPts val="2800"/>
              </a:lnSpc>
              <a:spcAft>
                <a:spcPts val="1200"/>
              </a:spcAft>
            </a:pPr>
            <a:endParaRPr lang="ru-RU" sz="2600" b="1" cap="all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lnSpc>
                <a:spcPts val="2800"/>
              </a:lnSpc>
              <a:spcAft>
                <a:spcPts val="1200"/>
              </a:spcAft>
            </a:pPr>
            <a:endParaRPr lang="ru-RU" sz="26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7" y="346584"/>
            <a:ext cx="995518" cy="10791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164" y="6129821"/>
            <a:ext cx="1043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30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/30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 t="4042" r="24045" b="5585"/>
          <a:stretch/>
        </p:blipFill>
        <p:spPr bwMode="auto">
          <a:xfrm>
            <a:off x="3835779" y="1289442"/>
            <a:ext cx="6075682" cy="44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44464" y="121825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r=</a:t>
            </a:r>
            <a:r>
              <a:rPr lang="ru-RU" dirty="0" smtClean="0"/>
              <a:t>0,49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2110661" y="1947701"/>
            <a:ext cx="1292662" cy="21575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 smtClean="0"/>
              <a:t>Средний процент выполнения ЕГЭ</a:t>
            </a:r>
            <a:br>
              <a:rPr lang="ru-RU" b="1" dirty="0" smtClean="0"/>
            </a:br>
            <a:r>
              <a:rPr lang="ru-RU" b="1" dirty="0" smtClean="0"/>
              <a:t>по математике (базовый уровень)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44952" y="5763880"/>
            <a:ext cx="554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Балл за систему профориентации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1593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2"/>
          <p:cNvSpPr/>
          <p:nvPr/>
        </p:nvSpPr>
        <p:spPr>
          <a:xfrm>
            <a:off x="2895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Изображение 3" descr="Снимок экрана 2017-03-05 в 17.15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5397110"/>
            <a:ext cx="9143999" cy="1460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ustomShape 2"/>
          <p:cNvSpPr/>
          <p:nvPr/>
        </p:nvSpPr>
        <p:spPr>
          <a:xfrm>
            <a:off x="2092031" y="3958641"/>
            <a:ext cx="8007218" cy="16068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spcAft>
                <a:spcPts val="1200"/>
              </a:spcAft>
            </a:pPr>
            <a:r>
              <a:rPr lang="ru-RU" sz="36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Благодарю за </a:t>
            </a:r>
            <a:r>
              <a:rPr lang="ru-RU" sz="3600" b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внимание!</a:t>
            </a:r>
            <a:endParaRPr lang="en-US" sz="3600" b="1" spc="-1" dirty="0"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65332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734732" y="463808"/>
            <a:ext cx="9202868" cy="56705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6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Пример задания НИКО. Химия. 10 класс</a:t>
            </a:r>
          </a:p>
          <a:p>
            <a:pPr defTabSz="1828800">
              <a:spcAft>
                <a:spcPts val="600"/>
              </a:spcAft>
            </a:pPr>
            <a:endParaRPr lang="ru-RU" sz="2400" b="1" dirty="0" smtClean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4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7600" y="3112830"/>
            <a:ext cx="215053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ea typeface="Cambria" panose="02040503050406030204" pitchFamily="18" charset="0"/>
                <a:sym typeface="Helvetica Neue Medium"/>
              </a:rPr>
              <a:t>Выполнение    2</a:t>
            </a:r>
            <a:r>
              <a:rPr lang="ru-RU" sz="2000" b="1" dirty="0" smtClean="0">
                <a:solidFill>
                  <a:srgbClr val="C00000"/>
                </a:solidFill>
                <a:ea typeface="Cambria" panose="02040503050406030204" pitchFamily="18" charset="0"/>
              </a:rPr>
              <a:t>7</a:t>
            </a: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ea typeface="Cambria" panose="02040503050406030204" pitchFamily="18" charset="0"/>
                <a:sym typeface="Helvetica Neue Medium"/>
              </a:rPr>
              <a:t>%</a:t>
            </a:r>
            <a:endParaRPr kumimoji="0" lang="ru-RU" sz="20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ea typeface="Cambria" panose="02040503050406030204" pitchFamily="18" charset="0"/>
              <a:sym typeface="Helvetica Neue Medium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377201"/>
              </p:ext>
            </p:extLst>
          </p:nvPr>
        </p:nvGraphicFramePr>
        <p:xfrm>
          <a:off x="2835552" y="997263"/>
          <a:ext cx="8569248" cy="2743200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2938315"/>
                <a:gridCol w="912001"/>
                <a:gridCol w="966106"/>
                <a:gridCol w="989298"/>
                <a:gridCol w="934728"/>
                <a:gridCol w="928800"/>
                <a:gridCol w="900000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Сок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Содержание элементов, мг на 100 г сока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Na</a:t>
                      </a:r>
                      <a:endParaRPr lang="ru-RU" sz="2000" b="1" dirty="0"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K</a:t>
                      </a:r>
                      <a:endParaRPr lang="ru-RU" sz="2000" b="1" dirty="0"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Ca</a:t>
                      </a:r>
                      <a:endParaRPr lang="ru-RU" sz="2000" b="1" dirty="0"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Mg</a:t>
                      </a:r>
                      <a:endParaRPr lang="ru-RU" sz="2000" b="1" dirty="0"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P</a:t>
                      </a:r>
                      <a:endParaRPr lang="ru-RU" sz="2000" b="1" dirty="0"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Fe</a:t>
                      </a:r>
                      <a:endParaRPr lang="ru-RU" sz="2000" b="1" dirty="0"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mbria" panose="02040503050406030204" pitchFamily="18" charset="0"/>
                        </a:rPr>
                        <a:t>Апельсиновый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mbria" panose="020405030504060302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179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mbria" panose="020405030504060302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mbria" panose="020405030504060302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mbria" panose="020405030504060302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mbria" panose="02040503050406030204" pitchFamily="18" charset="0"/>
                        </a:rPr>
                        <a:t>0,3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mbria" panose="02040503050406030204" pitchFamily="18" charset="0"/>
                        </a:rPr>
                        <a:t>Виноградный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mbria" panose="020405030504060302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150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mbria" panose="020405030504060302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0,4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mbria" panose="02040503050406030204" pitchFamily="18" charset="0"/>
                        </a:rPr>
                        <a:t>Вишнёвый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mbria" panose="020405030504060302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mbria" panose="02040503050406030204" pitchFamily="18" charset="0"/>
                        </a:rPr>
                        <a:t>250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mbria" panose="020405030504060302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mbria" panose="020405030504060302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mbria" panose="02040503050406030204" pitchFamily="18" charset="0"/>
                        </a:rPr>
                        <a:t>0,3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mbria" panose="02040503050406030204" pitchFamily="18" charset="0"/>
                        </a:rPr>
                        <a:t>Гранатовый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mbria" panose="02040503050406030204" pitchFamily="18" charset="0"/>
                        </a:rPr>
                        <a:t>102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mbria" panose="02040503050406030204" pitchFamily="18" charset="0"/>
                        </a:rPr>
                        <a:t>1,0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mbria" panose="02040503050406030204" pitchFamily="18" charset="0"/>
                        </a:rPr>
                        <a:t>Лимонный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mbria" panose="020405030504060302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mbria" panose="02040503050406030204" pitchFamily="18" charset="0"/>
                        </a:rPr>
                        <a:t>142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mbria" panose="02040503050406030204" pitchFamily="18" charset="0"/>
                        </a:rPr>
                        <a:t>38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mbria" panose="020405030504060302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mbria" panose="02040503050406030204" pitchFamily="18" charset="0"/>
                        </a:rPr>
                        <a:t>0,1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mbria" panose="02040503050406030204" pitchFamily="18" charset="0"/>
                        </a:rPr>
                        <a:t>Плодов шиповника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mbria" panose="02040503050406030204" pitchFamily="18" charset="0"/>
                        </a:rPr>
                        <a:t>37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mbria" panose="02040503050406030204" pitchFamily="18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mbria" panose="02040503050406030204" pitchFamily="18" charset="0"/>
                        </a:rPr>
                        <a:t>1,4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mbria" panose="02040503050406030204" pitchFamily="18" charset="0"/>
                        </a:rPr>
                        <a:t>Яблочный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120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0,3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972800" y="4058655"/>
            <a:ext cx="985680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ea typeface="Cambria" panose="02040503050406030204" pitchFamily="18" charset="0"/>
              </a:rPr>
              <a:t>Считается</a:t>
            </a:r>
            <a:r>
              <a:rPr lang="ru-RU" sz="2000" dirty="0">
                <a:ea typeface="Cambria" panose="02040503050406030204" pitchFamily="18" charset="0"/>
              </a:rPr>
              <a:t>, что у взрослого человека средняя потребность в магнии составляет 350 мг в сутки. Какую массу лимонного сока необходимо выпить, чтобы организм человека получил суточную норму ионов магния?</a:t>
            </a:r>
          </a:p>
          <a:p>
            <a:pPr algn="just"/>
            <a:r>
              <a:rPr lang="ru-RU" sz="2000" dirty="0">
                <a:ea typeface="Cambria" panose="02040503050406030204" pitchFamily="18" charset="0"/>
              </a:rPr>
              <a:t>Реалистично ли, по Вашему мнению, получение человеком суточной нормы ионов магния путём потребления одного только лимонного сока? Поясните свой ответ.</a:t>
            </a:r>
          </a:p>
          <a:p>
            <a:pPr algn="just"/>
            <a:r>
              <a:rPr lang="ru-RU" sz="2000" dirty="0">
                <a:ea typeface="Cambria" panose="02040503050406030204" pitchFamily="18" charset="0"/>
              </a:rPr>
              <a:t>Почему потребление здоровым человеком свежевыжатых соков </a:t>
            </a:r>
            <a:r>
              <a:rPr lang="ru-RU" sz="2000" b="1" dirty="0">
                <a:ea typeface="Cambria" panose="02040503050406030204" pitchFamily="18" charset="0"/>
              </a:rPr>
              <a:t>в разумных количествах</a:t>
            </a:r>
            <a:r>
              <a:rPr lang="ru-RU" sz="2000" dirty="0">
                <a:ea typeface="Cambria" panose="02040503050406030204" pitchFamily="18" charset="0"/>
              </a:rPr>
              <a:t> является полезным для его организма? Приведите два объяснения.</a:t>
            </a:r>
          </a:p>
        </p:txBody>
      </p:sp>
    </p:spTree>
    <p:extLst>
      <p:ext uri="{BB962C8B-B14F-4D97-AF65-F5344CB8AC3E}">
        <p14:creationId xmlns:p14="http://schemas.microsoft.com/office/powerpoint/2010/main" val="161329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5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/30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9600" y="1101599"/>
            <a:ext cx="9028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Задание: Определите </a:t>
            </a:r>
            <a:r>
              <a:rPr lang="ru-RU" sz="2200" b="1" dirty="0"/>
              <a:t>годовую амплитуду температуры воздуха </a:t>
            </a:r>
            <a:endParaRPr lang="ru-RU" sz="2200" b="1" dirty="0" smtClean="0"/>
          </a:p>
          <a:p>
            <a:r>
              <a:rPr lang="ru-RU" sz="2200" b="1" dirty="0" smtClean="0"/>
              <a:t>в </a:t>
            </a:r>
            <a:r>
              <a:rPr lang="ru-RU" sz="2200" b="1" dirty="0"/>
              <a:t>каждом городе и запишите её значение под соответствующим графиком.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2" y="2209595"/>
            <a:ext cx="7903038" cy="457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57086" y="497674"/>
            <a:ext cx="841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0070C0"/>
                </a:solidFill>
              </a:rPr>
              <a:t>ОТВЕТЫ УЧАСТНИКОВ НИКО ПО ГЕОГРАФИИ 7 КЛАСС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7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6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/30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853" y="1360800"/>
            <a:ext cx="9133587" cy="393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855" y="5363999"/>
            <a:ext cx="9008524" cy="103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57086" y="497674"/>
            <a:ext cx="841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0070C0"/>
                </a:solidFill>
              </a:rPr>
              <a:t>ОТВЕТЫ УЧАСТНИКОВ НИКО ПО ГЕОГРАФИИ 7 КЛАСС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333426" y="1886927"/>
            <a:ext cx="5520595" cy="42855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ФГОС НОО</a:t>
            </a:r>
          </a:p>
          <a:p>
            <a:pPr marL="0" indent="0">
              <a:buNone/>
            </a:pPr>
            <a:r>
              <a:rPr lang="ru-RU" sz="1600" dirty="0"/>
              <a:t>12.8. Технология:</a:t>
            </a:r>
          </a:p>
          <a:p>
            <a:pPr marL="0" indent="0">
              <a:buNone/>
            </a:pPr>
            <a:r>
              <a:rPr lang="ru-RU" sz="1600" dirty="0"/>
              <a:t>3) приобретение навыков самообслуживания; овладение технологическими приемами ручной обработки материалов; усвоение правил техники безопасности;</a:t>
            </a:r>
          </a:p>
          <a:p>
            <a:pPr marL="0" indent="0">
              <a:buNone/>
            </a:pPr>
            <a:r>
              <a:rPr lang="ru-RU" sz="1600" dirty="0"/>
              <a:t>4) использование приобретенных знаний и умений для творческого </a:t>
            </a:r>
            <a:r>
              <a:rPr lang="ru-RU" sz="1600" b="1" dirty="0">
                <a:solidFill>
                  <a:srgbClr val="C00000"/>
                </a:solidFill>
              </a:rPr>
              <a:t>решения несложных конструкторских</a:t>
            </a:r>
            <a:r>
              <a:rPr lang="ru-RU" sz="1600" dirty="0"/>
              <a:t>, художественно-конструкторских (дизайнерских), технологических и организационных </a:t>
            </a:r>
            <a:r>
              <a:rPr lang="ru-RU" sz="1600" b="1" dirty="0">
                <a:solidFill>
                  <a:srgbClr val="C00000"/>
                </a:solidFill>
              </a:rPr>
              <a:t>задач</a:t>
            </a:r>
            <a:r>
              <a:rPr lang="ru-RU" sz="1600" dirty="0"/>
              <a:t>;</a:t>
            </a:r>
          </a:p>
          <a:p>
            <a:pPr marL="0" indent="0">
              <a:buNone/>
            </a:pPr>
            <a:r>
              <a:rPr lang="ru-RU" sz="1600" dirty="0"/>
              <a:t>6) приобретение первоначальных знаний о правилах создания предметной и информационной среды и умений применять их для выполнения учебно-познавательных и проектных художественно-конструкторских задач.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51733" y="138207"/>
            <a:ext cx="9779626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cap="all" dirty="0">
                <a:solidFill>
                  <a:srgbClr val="0070C0"/>
                </a:solidFill>
              </a:rPr>
              <a:t>НИКО по предмету «Технология</a:t>
            </a:r>
            <a:r>
              <a:rPr lang="ru-RU" sz="3200" b="1" cap="all" dirty="0" smtClean="0">
                <a:solidFill>
                  <a:srgbClr val="0070C0"/>
                </a:solidFill>
              </a:rPr>
              <a:t>».</a:t>
            </a:r>
            <a:r>
              <a:rPr lang="ru-RU" sz="3200" b="1" cap="all" dirty="0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 5 класс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2400" b="1" cap="all" dirty="0" smtClean="0">
                <a:latin typeface="+mj-lt"/>
                <a:ea typeface="Calibri" panose="020F0502020204030204" pitchFamily="34" charset="0"/>
              </a:rPr>
              <a:t>Что оценивалось</a:t>
            </a:r>
          </a:p>
          <a:p>
            <a:pPr>
              <a:spcAft>
                <a:spcPts val="1200"/>
              </a:spcAft>
            </a:pPr>
            <a:endParaRPr lang="ru-RU" sz="3200" b="1" cap="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1" y="170826"/>
            <a:ext cx="1492991" cy="16183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426" y="5406647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7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/30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37831" y="839484"/>
            <a:ext cx="5940110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ПООП НОО</a:t>
            </a:r>
            <a:endParaRPr lang="ru-RU" sz="1600" dirty="0"/>
          </a:p>
          <a:p>
            <a:r>
              <a:rPr lang="ru-RU" sz="1600" b="1" dirty="0"/>
              <a:t>Технология</a:t>
            </a:r>
          </a:p>
          <a:p>
            <a:pPr>
              <a:spcAft>
                <a:spcPts val="600"/>
              </a:spcAft>
            </a:pPr>
            <a:r>
              <a:rPr lang="ru-RU" sz="1600" b="1" dirty="0"/>
              <a:t>Выпускник научится:</a:t>
            </a:r>
            <a:endParaRPr lang="ru-RU" sz="1600" dirty="0"/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иметь представление о наиболее распространенных в своем регионе традиционных </a:t>
            </a:r>
            <a:r>
              <a:rPr lang="ru-RU" sz="1600" b="1" dirty="0">
                <a:solidFill>
                  <a:srgbClr val="C00000"/>
                </a:solidFill>
              </a:rPr>
              <a:t>народных промыслах и ремеслах</a:t>
            </a:r>
            <a:r>
              <a:rPr lang="ru-RU" sz="1600" dirty="0"/>
              <a:t>, </a:t>
            </a:r>
            <a:r>
              <a:rPr lang="ru-RU" sz="1600" b="1" dirty="0">
                <a:solidFill>
                  <a:srgbClr val="C00000"/>
                </a:solidFill>
              </a:rPr>
              <a:t>современных профессиях</a:t>
            </a:r>
            <a:r>
              <a:rPr lang="ru-RU" sz="1600" dirty="0"/>
              <a:t> (в том числе профессиях своих родителей) и описывать их особенности;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выполнять доступные действия по самообслуживанию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 </a:t>
            </a:r>
            <a:r>
              <a:rPr lang="ru-RU" sz="1600" dirty="0"/>
              <a:t>доступные </a:t>
            </a:r>
            <a:r>
              <a:rPr lang="ru-RU" sz="1600" b="1" dirty="0">
                <a:solidFill>
                  <a:srgbClr val="C00000"/>
                </a:solidFill>
              </a:rPr>
              <a:t>виды домашнего труда</a:t>
            </a:r>
            <a:r>
              <a:rPr lang="ru-RU" sz="1600" dirty="0"/>
              <a:t>;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на основе полученных </a:t>
            </a:r>
            <a:r>
              <a:rPr lang="ru-RU" sz="1600" b="1" dirty="0">
                <a:solidFill>
                  <a:srgbClr val="C00000"/>
                </a:solidFill>
              </a:rPr>
              <a:t>представлений о многообразии материалов</a:t>
            </a:r>
            <a:r>
              <a:rPr lang="ru-RU" sz="1600" dirty="0"/>
              <a:t>, их видах, свойствах, происхождении, практическом применении в жизни осознанно подбирать доступные в обработке материалы для изделий по </a:t>
            </a:r>
            <a:r>
              <a:rPr lang="ru-RU" sz="1600" dirty="0" smtClean="0"/>
              <a:t>декоративно-­</a:t>
            </a:r>
            <a:r>
              <a:rPr lang="ru-RU" sz="1600" dirty="0"/>
              <a:t>художественным и конструктивным свойствам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</a:t>
            </a:r>
            <a:r>
              <a:rPr lang="ru-RU" sz="1600" dirty="0"/>
              <a:t>соответствии с поставленной задачей;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применять приемы рациональной </a:t>
            </a:r>
            <a:r>
              <a:rPr lang="ru-RU" sz="1600" b="1" dirty="0">
                <a:solidFill>
                  <a:srgbClr val="C00000"/>
                </a:solidFill>
              </a:rPr>
              <a:t>безопасной работы</a:t>
            </a:r>
            <a:r>
              <a:rPr lang="ru-RU" sz="1600" dirty="0"/>
              <a:t> ручными инструментами: чертежными (линейка, угольник, циркуль), режущими (ножницы) и колющими (швейная игла);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распознавать простейшие </a:t>
            </a:r>
            <a:r>
              <a:rPr lang="ru-RU" sz="1600" b="1" dirty="0">
                <a:solidFill>
                  <a:srgbClr val="C00000"/>
                </a:solidFill>
              </a:rPr>
              <a:t>чертежи и эскизы </a:t>
            </a:r>
          </a:p>
        </p:txBody>
      </p:sp>
    </p:spTree>
    <p:extLst>
      <p:ext uri="{BB962C8B-B14F-4D97-AF65-F5344CB8AC3E}">
        <p14:creationId xmlns:p14="http://schemas.microsoft.com/office/powerpoint/2010/main" val="22702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1" y="3833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153" y="5427587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solidFill>
                  <a:prstClr val="black"/>
                </a:solidFill>
                <a:cs typeface="Calibri" panose="020F0502020204030204" pitchFamily="34" charset="0"/>
              </a:rPr>
              <a:pPr algn="ctr"/>
              <a:t>8</a:t>
            </a:fld>
            <a:r>
              <a:rPr lang="ru-RU" sz="2200" b="1" dirty="0" smtClean="0">
                <a:solidFill>
                  <a:prstClr val="white">
                    <a:lumMod val="65000"/>
                  </a:prstClr>
                </a:solidFill>
                <a:cs typeface="Calibri" panose="020F0502020204030204" pitchFamily="34" charset="0"/>
              </a:rPr>
              <a:t>/30</a:t>
            </a:r>
            <a:endParaRPr lang="ru-RU" sz="2200" b="1" dirty="0">
              <a:solidFill>
                <a:prstClr val="white">
                  <a:lumMod val="65000"/>
                </a:prstClr>
              </a:solidFill>
              <a:cs typeface="Calibri" panose="020F0502020204030204" pitchFamily="34" charset="0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1752087" y="488692"/>
            <a:ext cx="10010775" cy="11516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3200" b="1" cap="all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НИКО «Технология</a:t>
            </a:r>
            <a:r>
              <a:rPr lang="ru-RU" sz="32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». 5 класс. </a:t>
            </a:r>
            <a:r>
              <a:rPr lang="ru-RU" sz="32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Примеры заданий</a:t>
            </a:r>
            <a:endParaRPr lang="ru-RU" sz="3200" b="1" cap="all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61423" y="1295051"/>
            <a:ext cx="87670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Укажите хотя бы одно различие</a:t>
            </a:r>
          </a:p>
          <a:p>
            <a:r>
              <a:rPr lang="ru-RU" sz="2400" dirty="0"/>
              <a:t> </a:t>
            </a:r>
          </a:p>
          <a:p>
            <a:pPr lvl="0"/>
            <a:r>
              <a:rPr lang="ru-RU" sz="2400" dirty="0"/>
              <a:t>листа железа и тонкой фольги - </a:t>
            </a:r>
            <a:r>
              <a:rPr lang="ru-RU" sz="2400" b="1" dirty="0">
                <a:solidFill>
                  <a:srgbClr val="C00000"/>
                </a:solidFill>
              </a:rPr>
              <a:t>72%</a:t>
            </a:r>
          </a:p>
          <a:p>
            <a:pPr lvl="0"/>
            <a:r>
              <a:rPr lang="ru-RU" sz="2400" dirty="0"/>
              <a:t>листа стекла и листа прозрачного пластика - </a:t>
            </a:r>
            <a:r>
              <a:rPr lang="ru-RU" sz="2400" b="1" dirty="0">
                <a:solidFill>
                  <a:srgbClr val="C00000"/>
                </a:solidFill>
              </a:rPr>
              <a:t>57%</a:t>
            </a:r>
          </a:p>
          <a:p>
            <a:pPr lvl="0"/>
            <a:r>
              <a:rPr lang="ru-RU" sz="2400" dirty="0"/>
              <a:t>бумаги для печати на принтере и бумажной салфетки - </a:t>
            </a:r>
            <a:r>
              <a:rPr lang="ru-RU" sz="2400" b="1" dirty="0">
                <a:solidFill>
                  <a:srgbClr val="C00000"/>
                </a:solidFill>
              </a:rPr>
              <a:t>61%</a:t>
            </a:r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 </a:t>
            </a:r>
          </a:p>
          <a:p>
            <a:r>
              <a:rPr lang="ru-RU" sz="2400" b="1" dirty="0" smtClean="0"/>
              <a:t>…материалов </a:t>
            </a:r>
            <a:r>
              <a:rPr lang="ru-RU" sz="2400" b="1" dirty="0"/>
              <a:t>для </a:t>
            </a:r>
            <a:r>
              <a:rPr lang="ru-RU" sz="2400" b="1" dirty="0" smtClean="0"/>
              <a:t>изготовления:</a:t>
            </a:r>
          </a:p>
          <a:p>
            <a:endParaRPr lang="ru-RU" sz="2400" dirty="0"/>
          </a:p>
          <a:p>
            <a:pPr lvl="0"/>
            <a:r>
              <a:rPr lang="ru-RU" sz="2400" dirty="0"/>
              <a:t>сандалий/босоножек и зимних ботинок - </a:t>
            </a:r>
            <a:r>
              <a:rPr lang="ru-RU" sz="2400" b="1" dirty="0">
                <a:solidFill>
                  <a:srgbClr val="C00000"/>
                </a:solidFill>
              </a:rPr>
              <a:t>33%</a:t>
            </a:r>
          </a:p>
          <a:p>
            <a:pPr lvl="0"/>
            <a:r>
              <a:rPr lang="ru-RU" sz="2400" dirty="0"/>
              <a:t>зимнего пальто и футболки - </a:t>
            </a:r>
            <a:r>
              <a:rPr lang="ru-RU" sz="2400" b="1" dirty="0">
                <a:solidFill>
                  <a:srgbClr val="C00000"/>
                </a:solidFill>
              </a:rPr>
              <a:t>43%</a:t>
            </a:r>
          </a:p>
          <a:p>
            <a:pPr lvl="0"/>
            <a:r>
              <a:rPr lang="ru-RU" sz="2400" dirty="0"/>
              <a:t>зимней куртки и летнего платья/рубашки - </a:t>
            </a:r>
            <a:r>
              <a:rPr lang="ru-RU" sz="2400" b="1" dirty="0">
                <a:solidFill>
                  <a:srgbClr val="C00000"/>
                </a:solidFill>
              </a:rPr>
              <a:t>55%</a:t>
            </a:r>
          </a:p>
          <a:p>
            <a:pPr lvl="0"/>
            <a:r>
              <a:rPr lang="ru-RU" sz="2400" dirty="0"/>
              <a:t>одноразового стаканчика и фарфоровой чашки - </a:t>
            </a:r>
            <a:r>
              <a:rPr lang="ru-RU" sz="2400" b="1" dirty="0">
                <a:solidFill>
                  <a:srgbClr val="C00000"/>
                </a:solidFill>
              </a:rPr>
              <a:t>49%</a:t>
            </a:r>
          </a:p>
        </p:txBody>
      </p:sp>
    </p:spTree>
    <p:extLst>
      <p:ext uri="{BB962C8B-B14F-4D97-AF65-F5344CB8AC3E}">
        <p14:creationId xmlns:p14="http://schemas.microsoft.com/office/powerpoint/2010/main" val="36585108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1" y="3833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153" y="5427587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solidFill>
                  <a:prstClr val="black"/>
                </a:solidFill>
                <a:cs typeface="Calibri" panose="020F0502020204030204" pitchFamily="34" charset="0"/>
              </a:rPr>
              <a:pPr algn="ctr"/>
              <a:t>9</a:t>
            </a:fld>
            <a:r>
              <a:rPr lang="ru-RU" sz="2200" b="1" dirty="0" smtClean="0">
                <a:solidFill>
                  <a:prstClr val="white">
                    <a:lumMod val="65000"/>
                  </a:prstClr>
                </a:solidFill>
                <a:cs typeface="Calibri" panose="020F0502020204030204" pitchFamily="34" charset="0"/>
              </a:rPr>
              <a:t>/30</a:t>
            </a:r>
            <a:endParaRPr lang="ru-RU" sz="2200" b="1" dirty="0">
              <a:solidFill>
                <a:prstClr val="white">
                  <a:lumMod val="65000"/>
                </a:prstClr>
              </a:solidFill>
              <a:cs typeface="Calibri" panose="020F0502020204030204" pitchFamily="34" charset="0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1752087" y="488692"/>
            <a:ext cx="10010775" cy="11516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3200" b="1" cap="all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НИКО «Технология</a:t>
            </a:r>
            <a:r>
              <a:rPr lang="ru-RU" sz="32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». 5 класс. </a:t>
            </a:r>
            <a:r>
              <a:rPr lang="ru-RU" sz="32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Примеры заданий</a:t>
            </a:r>
            <a:endParaRPr lang="ru-RU" sz="3200" b="1" cap="all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552" y="983158"/>
            <a:ext cx="10025032" cy="308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559266372"/>
              </p:ext>
            </p:extLst>
          </p:nvPr>
        </p:nvGraphicFramePr>
        <p:xfrm>
          <a:off x="2484241" y="4024554"/>
          <a:ext cx="8546465" cy="2806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181218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9384</TotalTime>
  <Words>1130</Words>
  <Application>Microsoft Office PowerPoint</Application>
  <PresentationFormat>Произвольный</PresentationFormat>
  <Paragraphs>351</Paragraphs>
  <Slides>31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Специальности спо    Всего 15 специальностей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Умная Москва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Нефтехимия – очевидное и невероятное</dc:title>
  <dc:creator>Михаил</dc:creator>
  <cp:lastModifiedBy>Сергей Станченко</cp:lastModifiedBy>
  <cp:revision>598</cp:revision>
  <dcterms:created xsi:type="dcterms:W3CDTF">2016-12-17T10:03:25Z</dcterms:created>
  <dcterms:modified xsi:type="dcterms:W3CDTF">2019-12-10T07:07:04Z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Умная Москва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1</vt:i4>
  </property>
  <property fmtid="{D5CDD505-2E9C-101B-9397-08002B2CF9AE}" pid="8" name="Notes">
    <vt:i4>62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62</vt:i4>
  </property>
</Properties>
</file>