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7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4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86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4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52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59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7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6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2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5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5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8C0A30-1B18-4DB8-9813-15DEDAFA7F7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75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3" y="212771"/>
            <a:ext cx="10058400" cy="5410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74" y="3978228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 smtClean="0"/>
              <a:t>МБОУ «ВОЗНЕСЕНСКИЙ ОБРАЗОВАТЕЛЬНЫЙ ЦЕНТР»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602" y="3514381"/>
            <a:ext cx="9540608" cy="2457985"/>
          </a:xfrm>
        </p:spPr>
        <p:txBody>
          <a:bodyPr/>
          <a:lstStyle/>
          <a:p>
            <a:r>
              <a:rPr lang="ru-RU" dirty="0" smtClean="0"/>
              <a:t>Вознесенский образовательный центр </a:t>
            </a:r>
            <a:r>
              <a:rPr lang="ru-RU" sz="2000" dirty="0" smtClean="0"/>
              <a:t>создан в </a:t>
            </a:r>
            <a:r>
              <a:rPr lang="ru-RU" dirty="0" smtClean="0"/>
              <a:t>2020 </a:t>
            </a:r>
            <a:r>
              <a:rPr lang="ru-RU" sz="2000" dirty="0" smtClean="0"/>
              <a:t>г. путем присоединения к средней школе детского сада.</a:t>
            </a:r>
            <a:br>
              <a:rPr lang="ru-RU" sz="2000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3066195"/>
              </p:ext>
            </p:extLst>
          </p:nvPr>
        </p:nvGraphicFramePr>
        <p:xfrm>
          <a:off x="684213" y="685800"/>
          <a:ext cx="4937126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5594"/>
                <a:gridCol w="24815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Программа обучения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обучающихся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7462027"/>
              </p:ext>
            </p:extLst>
          </p:nvPr>
        </p:nvGraphicFramePr>
        <p:xfrm>
          <a:off x="5808663" y="685800"/>
          <a:ext cx="4933950" cy="2667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6975"/>
                <a:gridCol w="24669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состав/школа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Учителя-15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 1.09.2021г:</a:t>
                      </a:r>
                    </a:p>
                    <a:p>
                      <a:r>
                        <a:rPr lang="ru-RU" dirty="0" smtClean="0"/>
                        <a:t>Психолог – 0,5ст.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Логопед – 0,5 ст.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4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996" y="209321"/>
            <a:ext cx="8688273" cy="651620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707" y="638979"/>
            <a:ext cx="2907287" cy="516813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Подвоз детей в школу из 4 деревень: 7,11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18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км- один автобус на подвозе, правый берег-паромная переправа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11204154" y="1002536"/>
            <a:ext cx="253386" cy="275421"/>
          </a:xfrm>
          <a:prstGeom prst="star4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Риски последних лет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1" y="1270528"/>
            <a:ext cx="4937655" cy="51853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Старение педагогического коллектива: 6 человек 60+; 4 – 50+</a:t>
            </a:r>
          </a:p>
          <a:p>
            <a:r>
              <a:rPr lang="ru-RU" dirty="0" smtClean="0"/>
              <a:t>Профессиональное выгорание: возраст + высокие нагрузки</a:t>
            </a:r>
          </a:p>
          <a:p>
            <a:r>
              <a:rPr lang="ru-RU" dirty="0" smtClean="0"/>
              <a:t>Сокращение рабочих мест в поселении, отток семей, десоциализация населения – увеличение числа неблагополучных семей и ненужных родителям детей</a:t>
            </a:r>
          </a:p>
          <a:p>
            <a:r>
              <a:rPr lang="ru-RU" dirty="0" smtClean="0"/>
              <a:t>Отсутствие мотивации как у родителей, так и у детей по причинам социального плана: не видят благоприятного будущего</a:t>
            </a:r>
          </a:p>
          <a:p>
            <a:r>
              <a:rPr lang="ru-RU" dirty="0" smtClean="0"/>
              <a:t>Нет роста качества образования (36-38%)</a:t>
            </a:r>
          </a:p>
          <a:p>
            <a:r>
              <a:rPr lang="ru-RU" dirty="0" smtClean="0"/>
              <a:t>Низкий уровень участия в олимпиадном движении</a:t>
            </a:r>
          </a:p>
          <a:p>
            <a:r>
              <a:rPr lang="ru-RU" dirty="0" smtClean="0"/>
              <a:t>При стабильных средних результатах ГИА – низкие результаты ВПР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Рисковый профиль школы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06545" y="1262061"/>
            <a:ext cx="4929188" cy="5193821"/>
          </a:xfrm>
        </p:spPr>
        <p:txBody>
          <a:bodyPr/>
          <a:lstStyle/>
          <a:p>
            <a:r>
              <a:rPr lang="ru-RU" dirty="0" smtClean="0"/>
              <a:t>Дефицит кадров</a:t>
            </a:r>
          </a:p>
          <a:p>
            <a:r>
              <a:rPr lang="ru-RU" dirty="0" smtClean="0"/>
              <a:t>Недостаточная предметно-методическая компетентность педагогов</a:t>
            </a:r>
          </a:p>
          <a:p>
            <a:r>
              <a:rPr lang="ru-RU" dirty="0" smtClean="0"/>
              <a:t>Низкая учебная мотивация обучающихся</a:t>
            </a:r>
          </a:p>
          <a:p>
            <a:r>
              <a:rPr lang="ru-RU" dirty="0" smtClean="0"/>
              <a:t>Пониженный уровень школьного благополучия</a:t>
            </a:r>
          </a:p>
          <a:p>
            <a:r>
              <a:rPr lang="ru-RU" dirty="0" smtClean="0"/>
              <a:t>Низкий уровень дисциплины в классе</a:t>
            </a:r>
          </a:p>
          <a:p>
            <a:r>
              <a:rPr lang="ru-RU" dirty="0" smtClean="0"/>
              <a:t>Высокая доля обучающихся с рисками учебной </a:t>
            </a:r>
            <a:r>
              <a:rPr lang="ru-RU" dirty="0" err="1" smtClean="0"/>
              <a:t>неуспешности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4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585" y="621535"/>
            <a:ext cx="992736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Выбор направлений для работы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5585" y="2292324"/>
            <a:ext cx="8471972" cy="287458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Недостаточная </a:t>
            </a:r>
            <a:r>
              <a:rPr lang="ru-RU" sz="2400" dirty="0"/>
              <a:t>предметно-методическая компетентность </a:t>
            </a:r>
            <a:r>
              <a:rPr lang="ru-RU" sz="2400" dirty="0" smtClean="0"/>
              <a:t>педагогов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Пониженный уровень школьного благополучия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Высокая доля обучающихся с рисками учебной </a:t>
            </a:r>
            <a:r>
              <a:rPr lang="ru-RU" sz="2400" dirty="0" err="1"/>
              <a:t>неуспешности</a:t>
            </a:r>
            <a:endParaRPr lang="ru-RU" sz="2400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080" y="705080"/>
            <a:ext cx="10037532" cy="1885720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Проблема, которые не решить без помощи извне - </a:t>
            </a:r>
            <a:r>
              <a:rPr lang="ru-RU" dirty="0"/>
              <a:t>Дефицит кадров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5080" y="2777066"/>
            <a:ext cx="10039120" cy="204893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Вопросы </a:t>
            </a:r>
            <a:r>
              <a:rPr lang="ru-RU" sz="2800" dirty="0" smtClean="0">
                <a:solidFill>
                  <a:schemeClr val="tx1"/>
                </a:solidFill>
              </a:rPr>
              <a:t>мотивации детей, дисциплины в классе </a:t>
            </a:r>
            <a:r>
              <a:rPr lang="ru-RU" sz="2800" dirty="0" smtClean="0"/>
              <a:t>разрешаются при успешном преодолении выбранных для разрешения рисков( направлений работы)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98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4212" y="5023692"/>
            <a:ext cx="8534400" cy="970707"/>
          </a:xfrm>
        </p:spPr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72928" y="756663"/>
            <a:ext cx="4613472" cy="1010798"/>
          </a:xfrm>
        </p:spPr>
        <p:txBody>
          <a:bodyPr/>
          <a:lstStyle/>
          <a:p>
            <a:r>
              <a:rPr lang="ru-RU" sz="2400" dirty="0"/>
              <a:t>Недостаточная предметно-методическая компетентность педагогов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707411" y="1696598"/>
            <a:ext cx="4937655" cy="3030538"/>
          </a:xfrm>
        </p:spPr>
        <p:txBody>
          <a:bodyPr/>
          <a:lstStyle/>
          <a:p>
            <a:r>
              <a:rPr lang="ru-RU" dirty="0" smtClean="0"/>
              <a:t>Повышение результативности обучения (внешняя оценка качества ГИА, ВПР и иное)как результат повышения предметно-методической компетентности педагогов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818146" cy="576262"/>
          </a:xfrm>
        </p:spPr>
        <p:txBody>
          <a:bodyPr/>
          <a:lstStyle/>
          <a:p>
            <a:r>
              <a:rPr lang="ru-RU" dirty="0"/>
              <a:t>Пониженный уровень школьного благополучия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4650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Создать комфортную среду для пребывания детей в школе, исключающую несправедливое отношение учителей и проявление </a:t>
            </a:r>
            <a:r>
              <a:rPr lang="ru-RU" dirty="0" err="1" smtClean="0"/>
              <a:t>буллинга</a:t>
            </a:r>
            <a:r>
              <a:rPr lang="ru-RU" dirty="0" smtClean="0"/>
              <a:t> в школе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Высокая доля обучающихся с рисками учебной </a:t>
            </a:r>
            <a:r>
              <a:rPr lang="ru-RU" sz="2400" dirty="0" err="1" smtClean="0">
                <a:solidFill>
                  <a:schemeClr val="tx1"/>
                </a:solidFill>
              </a:rPr>
              <a:t>неуспешности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 Создание условий для сокращения числа детей с учебной </a:t>
            </a:r>
            <a:r>
              <a:rPr lang="ru-RU" sz="2400" dirty="0" err="1" smtClean="0">
                <a:solidFill>
                  <a:schemeClr val="bg1"/>
                </a:solidFill>
              </a:rPr>
              <a:t>неуспешностью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Текст 10"/>
          <p:cNvSpPr txBox="1">
            <a:spLocks/>
          </p:cNvSpPr>
          <p:nvPr/>
        </p:nvSpPr>
        <p:spPr>
          <a:xfrm>
            <a:off x="6079066" y="685800"/>
            <a:ext cx="4665134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Пониженный уровень школьного благополучия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4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66063" y="685799"/>
            <a:ext cx="5476549" cy="2905699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Пониженный уровень школьного благополучия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solidFill>
                  <a:schemeClr val="bg1"/>
                </a:solidFill>
              </a:rPr>
              <a:t>- проведено анкетирование по всем классам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</a:t>
            </a:r>
            <a:r>
              <a:rPr lang="ru-RU" sz="1600" dirty="0" err="1" smtClean="0">
                <a:solidFill>
                  <a:schemeClr val="bg1"/>
                </a:solidFill>
              </a:rPr>
              <a:t>класссные</a:t>
            </a:r>
            <a:r>
              <a:rPr lang="ru-RU" sz="1600" dirty="0" smtClean="0">
                <a:solidFill>
                  <a:schemeClr val="bg1"/>
                </a:solidFill>
              </a:rPr>
              <a:t> руководители начали индивидуальную работу с участием психолога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- 3 учителя прошли КПК … и разработали проект……для 5-7 классов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планируем создать совет по сложным ситуациям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-запланирован семинар «всегда ли прав учитель»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4212" y="685800"/>
            <a:ext cx="3931855" cy="53086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ru-RU" sz="2600" dirty="0">
                <a:solidFill>
                  <a:schemeClr val="tx1"/>
                </a:solidFill>
              </a:rPr>
              <a:t>Недостаточная предметно-методическая компетентность </a:t>
            </a:r>
            <a:r>
              <a:rPr lang="ru-RU" sz="2600" dirty="0" smtClean="0">
                <a:solidFill>
                  <a:schemeClr val="tx1"/>
                </a:solidFill>
              </a:rPr>
              <a:t>педагогов</a:t>
            </a:r>
          </a:p>
          <a:p>
            <a:pPr lvl="0">
              <a:buClr>
                <a:prstClr val="white"/>
              </a:buClr>
              <a:buFontTx/>
              <a:buChar char="-"/>
            </a:pP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</a:rPr>
              <a:t>Проведено анкетирование «Определение дефицитов, профессиональных компетенций учителя»</a:t>
            </a:r>
          </a:p>
          <a:p>
            <a:pPr lvl="0">
              <a:buClr>
                <a:prstClr val="white"/>
              </a:buClr>
              <a:buFontTx/>
              <a:buChar char="-"/>
            </a:pP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</a:rPr>
              <a:t>Педагогический совет «Формирование функциональной грамотности»</a:t>
            </a:r>
          </a:p>
          <a:p>
            <a:pPr lvl="0">
              <a:buClr>
                <a:prstClr val="white"/>
              </a:buClr>
              <a:buFontTx/>
              <a:buChar char="-"/>
            </a:pP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</a:rPr>
              <a:t>Семинар-практикум  «Анализ/самоанализ деятельности учителя»</a:t>
            </a:r>
          </a:p>
          <a:p>
            <a:pPr lvl="0">
              <a:buClr>
                <a:prstClr val="white"/>
              </a:buClr>
              <a:buFontTx/>
              <a:buChar char="-"/>
            </a:pP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</a:rPr>
              <a:t>Разработана программа «Наставничество»</a:t>
            </a:r>
          </a:p>
          <a:p>
            <a:pPr lvl="0">
              <a:buClr>
                <a:prstClr val="white"/>
              </a:buClr>
              <a:buFontTx/>
              <a:buChar char="-"/>
            </a:pP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</a:rPr>
              <a:t>Запланированы семинары: «</a:t>
            </a:r>
            <a:r>
              <a:rPr lang="ru-RU" sz="2400" dirty="0" err="1" smtClean="0">
                <a:solidFill>
                  <a:srgbClr val="146194">
                    <a:lumMod val="75000"/>
                  </a:srgbClr>
                </a:solidFill>
              </a:rPr>
              <a:t>Саморегуляция</a:t>
            </a: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</a:rPr>
              <a:t> и профессиональные стрессы» и «Системно-</a:t>
            </a:r>
            <a:r>
              <a:rPr lang="ru-RU" sz="2400" dirty="0" err="1" smtClean="0">
                <a:solidFill>
                  <a:srgbClr val="146194">
                    <a:lumMod val="75000"/>
                  </a:srgbClr>
                </a:solidFill>
              </a:rPr>
              <a:t>деятельностный</a:t>
            </a: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</a:rPr>
              <a:t> подход в обучении»</a:t>
            </a:r>
            <a:endParaRPr lang="ru-RU" sz="2400" dirty="0">
              <a:solidFill>
                <a:srgbClr val="146194">
                  <a:lumMod val="75000"/>
                </a:srgb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266063" y="3448280"/>
            <a:ext cx="5476549" cy="312879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Высокая доля обучающихся с рисками учебной </a:t>
            </a:r>
            <a:r>
              <a:rPr lang="ru-RU" sz="1800" dirty="0" err="1" smtClean="0">
                <a:solidFill>
                  <a:schemeClr val="tx1"/>
                </a:solidFill>
              </a:rPr>
              <a:t>неуспешности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Создан банк группы риска с учетом причин </a:t>
            </a:r>
            <a:r>
              <a:rPr lang="ru-RU" dirty="0" err="1" smtClean="0">
                <a:solidFill>
                  <a:schemeClr val="bg1"/>
                </a:solidFill>
              </a:rPr>
              <a:t>неуспешности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Идет консультирование детей по преодолению пробелов по предметам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Персональная помощь специалистов (психолог, логопед, социальный педагог) детям группы риска по итогам промежуточных аттестаций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Включение в  волонтерское движение «Дай пять»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Формируется алгоритм работы с детьми с рисками учебной </a:t>
            </a:r>
            <a:r>
              <a:rPr lang="ru-RU" dirty="0" err="1" smtClean="0">
                <a:solidFill>
                  <a:schemeClr val="bg1"/>
                </a:solidFill>
              </a:rPr>
              <a:t>неуспешности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1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1827</TotalTime>
  <Words>416</Words>
  <Application>Microsoft Office PowerPoint</Application>
  <PresentationFormat>Широкоэкранный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МБОУ «ВОЗНЕСЕНСКИЙ ОБРАЗОВАТЕЛЬНЫЙ ЦЕНТР»</vt:lpstr>
      <vt:lpstr>Вознесенский образовательный центр создан в 2020 г. путем присоединения к средней школе детского сада. </vt:lpstr>
      <vt:lpstr>Подвоз детей в школу из 4 деревень: 7,11 и 18 км- один автобус на подвозе, правый берег-паромная переправа</vt:lpstr>
      <vt:lpstr>Презентация PowerPoint</vt:lpstr>
      <vt:lpstr>Выбор направлений для работы</vt:lpstr>
      <vt:lpstr>Проблема, которые не решить без помощи извне - Дефицит кадров </vt:lpstr>
      <vt:lpstr>Ожидаемые результаты</vt:lpstr>
      <vt:lpstr>Пониженный уровень школьного благополучия - проведено анкетирование по всем классам  - класссные руководители начали индивидуальную работу с участием психолога - 3 учителя прошли КПК … и разработали проект……для 5-7 классов - планируем создать совет по сложным ситуациям -запланирован семинар «всегда ли прав учитель»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«ВОЗНЕСЕНСКИЙ ОБРАЗОВАТЕЛЬНЫЙ ЦЕНТР»</dc:title>
  <dc:creator>Windows User</dc:creator>
  <cp:lastModifiedBy>Windows User</cp:lastModifiedBy>
  <cp:revision>13</cp:revision>
  <dcterms:created xsi:type="dcterms:W3CDTF">2021-05-26T05:53:40Z</dcterms:created>
  <dcterms:modified xsi:type="dcterms:W3CDTF">2021-05-27T12:21:20Z</dcterms:modified>
</cp:coreProperties>
</file>