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64" r:id="rId4"/>
    <p:sldId id="292" r:id="rId5"/>
    <p:sldId id="266" r:id="rId6"/>
    <p:sldId id="287" r:id="rId7"/>
    <p:sldId id="293" r:id="rId8"/>
    <p:sldId id="294" r:id="rId9"/>
    <p:sldId id="295" r:id="rId10"/>
    <p:sldId id="296" r:id="rId11"/>
    <p:sldId id="297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6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27.05.2021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212976"/>
            <a:ext cx="7406640" cy="79208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Муниципальное бюджетное общеобразовательное учреждение </a:t>
            </a:r>
            <a:r>
              <a:rPr lang="ru-RU" sz="2000" dirty="0" smtClean="0"/>
              <a:t>«</a:t>
            </a:r>
            <a:r>
              <a:rPr lang="ru-RU" sz="2000" dirty="0" smtClean="0"/>
              <a:t>Средняя общеобразовательная школа № </a:t>
            </a:r>
            <a:r>
              <a:rPr lang="ru-RU" sz="2000" dirty="0" smtClean="0"/>
              <a:t>1» города Пикалево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75856" y="4737338"/>
            <a:ext cx="3026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Проект 500 +</a:t>
            </a:r>
          </a:p>
        </p:txBody>
      </p:sp>
      <p:pic>
        <p:nvPicPr>
          <p:cNvPr id="1026" name="Picture 2" descr="C:\Users\Карганова Ю.Н\Documents\ВИДЕО\логотипы\Логотип СОШ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0733" y="44624"/>
            <a:ext cx="2727771" cy="2727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7384"/>
            <a:ext cx="7776864" cy="12144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  </a:t>
            </a:r>
            <a:r>
              <a:rPr lang="ru-RU" sz="3200" b="1" dirty="0" smtClean="0"/>
              <a:t>реализация мероприятий </a:t>
            </a:r>
            <a:r>
              <a:rPr lang="ru-RU" sz="3200" b="1" dirty="0" smtClean="0"/>
              <a:t>«дорожной карты»  проекта «500+»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340768"/>
          <a:ext cx="7704856" cy="4675976"/>
        </p:xfrm>
        <a:graphic>
          <a:graphicData uri="http://schemas.openxmlformats.org/drawingml/2006/table">
            <a:tbl>
              <a:tblPr/>
              <a:tblGrid>
                <a:gridCol w="1283969"/>
                <a:gridCol w="1283969"/>
                <a:gridCol w="1283969"/>
                <a:gridCol w="1283969"/>
                <a:gridCol w="1284490"/>
                <a:gridCol w="1284490"/>
              </a:tblGrid>
              <a:tr h="446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Мероприятие дорожной </a:t>
                      </a:r>
                      <a:r>
                        <a:rPr lang="ru-RU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 реализации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Достижение показателя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6">
                <a:tc gridSpan="6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Снижение доли обучающихся с рисками учебной </a:t>
                      </a:r>
                      <a:r>
                        <a:rPr kumimoji="0" lang="ru-RU" sz="1000" b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неуспешности</a:t>
                      </a:r>
                      <a:endParaRPr kumimoji="0" lang="ru-RU" sz="10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6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 с родителями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слабоуспевающих обучающихся (индивидуальные беседы в рамках заседаний Совета профилактики под подпись)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руководители, учителя-предметники, социальный педагог, педагоги-психологи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Наличие записей в Журнале учета ведения бесед с родителями (законными представителями) обучающихся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Повышение уровня знаний обучающихся, ликвидация пробелов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Банк данных детей с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рисками учебной неуспешности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оперативных совещаний  по вопросу организации дополнительных занятий с обучающимися с целью преодоления ими неуспешности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года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Иванова Е.И.,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Баранова Н.В., Ряннель Е.Г.,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учителя-предметники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индивидуальных/ групповых консультаций для обучающихся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Корректировка работы и внесение дополнений в дорожную карту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Подходы </a:t>
            </a:r>
            <a:r>
              <a:rPr lang="ru-RU" sz="4000" dirty="0" smtClean="0"/>
              <a:t>к анализу результативности предлагаемых мер.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12776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 </a:t>
            </a:r>
            <a:r>
              <a:rPr lang="ru-RU" dirty="0" smtClean="0"/>
              <a:t>этап (март-апрель 2021 г.) – аналитическая работа, сбор дополнительных данных по факторам риска рискового профиля школы. Внесение изменений в дорожную карту.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 этап (май-август 2021 г.) – анализ результатов, корректировка оценочных процедур.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3 этап (декабрь 2021 г.) – подведение итогов и разработка карты на следующий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428868"/>
            <a:ext cx="8143900" cy="1143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образовательной организации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59632" y="2204864"/>
            <a:ext cx="7498080" cy="3349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900" dirty="0" smtClean="0"/>
              <a:t>На основании Постановления Администрации </a:t>
            </a:r>
            <a:r>
              <a:rPr lang="ru-RU" sz="1900" dirty="0" err="1" smtClean="0"/>
              <a:t>Бокситогорского</a:t>
            </a:r>
            <a:r>
              <a:rPr lang="ru-RU" sz="1900" dirty="0" smtClean="0"/>
              <a:t> муниципального района Ленинградской области № 1409 от 23.11.2018 г. «О реорганизации» муниципальное бюджетное общеобразовательное учреждение «Средняя общеобразовательная школа № 1» города Пикалево было реорганизовано путем присоединения к нему муниципального казённого общеобразовательного учреждения «</a:t>
            </a:r>
            <a:r>
              <a:rPr lang="ru-RU" sz="1900" dirty="0" err="1" smtClean="0"/>
              <a:t>Самойловская</a:t>
            </a:r>
            <a:r>
              <a:rPr lang="ru-RU" sz="1900" dirty="0" smtClean="0"/>
              <a:t> начальная общеобразовательная школа» и муниципального казённого общеобразовательного учреждения «</a:t>
            </a:r>
            <a:r>
              <a:rPr lang="ru-RU" sz="1900" dirty="0" err="1" smtClean="0"/>
              <a:t>Анисимовская</a:t>
            </a:r>
            <a:r>
              <a:rPr lang="ru-RU" sz="1900" dirty="0" smtClean="0"/>
              <a:t> основная общеобразовательная школа». </a:t>
            </a:r>
            <a:r>
              <a:rPr lang="ru-RU" sz="1900" dirty="0" smtClean="0"/>
              <a:t>В составе учреждения две дошкольные группы, а также малокомплектные классы, в которых обучаются дети, проживающие в ресурсном центре.</a:t>
            </a:r>
            <a:endParaRPr lang="ru-RU" sz="19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31640" y="1628800"/>
          <a:ext cx="7488834" cy="3838433"/>
        </p:xfrm>
        <a:graphic>
          <a:graphicData uri="http://schemas.openxmlformats.org/drawingml/2006/table">
            <a:tbl>
              <a:tblPr/>
              <a:tblGrid>
                <a:gridCol w="2304256"/>
                <a:gridCol w="3092304"/>
                <a:gridCol w="2092274"/>
              </a:tblGrid>
              <a:tr h="29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Наименование типа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Индикаторы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Школы </a:t>
                      </a:r>
                      <a:r>
                        <a:rPr lang="ru-RU" sz="1200" b="1" i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признаками 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социального учреждения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 высокая доля обучающихся, которые обеспечиваются бесплатным питанием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26 % (78 человек из 5 – 11 классов)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78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 высокая доля обучающихся со специальными потребностями </a:t>
                      </a:r>
                      <a:endParaRPr lang="ru-RU" sz="12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 ОВЗ, дети инвалиды)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19 % (100 человек)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69 в пяти классах для детей с ОВЗ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 инклюзивно в общеобразовательных классах (5 – ТНР, 25 – ЗПР, 1 – нарушение зрения)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3) высокая доля многодетных семей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21,2 %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4) высокая доля неполных семей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33,9 % (из них, 30,5 % с мамой, 3,4 % с папой)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i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Школы с высоким уровнем девиации детей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1) высокая доля обучающихся, находящихся на внутришкольном учете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9,2 %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2) высокая доля обучающихся, находящихся в трудной жизненной ситуации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35 %</a:t>
                      </a:r>
                    </a:p>
                  </a:txBody>
                  <a:tcPr marL="42704" marR="427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Характеристика образовательной организации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Места осуществления образовательной деятельности</a:t>
            </a:r>
            <a:endParaRPr lang="ru-RU" sz="5400" dirty="0"/>
          </a:p>
        </p:txBody>
      </p:sp>
      <p:pic>
        <p:nvPicPr>
          <p:cNvPr id="23554" name="Picture 2" descr="C:\Users\Карганова Ю.Н\Desktop\Фото 2020 год\Ремонты и оборудование лето 2020\Ограждение в Самойлово\Стало (10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795" y="1628800"/>
            <a:ext cx="2753045" cy="1944216"/>
          </a:xfrm>
          <a:prstGeom prst="rect">
            <a:avLst/>
          </a:prstGeom>
          <a:noFill/>
        </p:spPr>
      </p:pic>
      <p:pic>
        <p:nvPicPr>
          <p:cNvPr id="23555" name="Picture 3" descr="C:\Users\Карганова Ю.Н\Desktop\Фото 2020 год\Ремонты и оборудование лето 2020\Ограждение в Пикалево\Ограждение ПСОШ 1 Пикалево (5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3" y="2492897"/>
            <a:ext cx="2592287" cy="1944215"/>
          </a:xfrm>
          <a:prstGeom prst="rect">
            <a:avLst/>
          </a:prstGeom>
          <a:noFill/>
        </p:spPr>
      </p:pic>
      <p:pic>
        <p:nvPicPr>
          <p:cNvPr id="23557" name="Picture 5" descr="http://images.myshared.ru/4/245113/slide_1.jpg"/>
          <p:cNvPicPr>
            <a:picLocks noChangeAspect="1" noChangeArrowheads="1"/>
          </p:cNvPicPr>
          <p:nvPr/>
        </p:nvPicPr>
        <p:blipFill>
          <a:blip r:embed="rId4" cstate="print"/>
          <a:srcRect l="17146" t="38103" r="23794" b="3472"/>
          <a:stretch>
            <a:fillRect/>
          </a:stretch>
        </p:blipFill>
        <p:spPr bwMode="auto">
          <a:xfrm>
            <a:off x="6372200" y="3737937"/>
            <a:ext cx="2592288" cy="19233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11560" y="3717032"/>
            <a:ext cx="21325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п. Совхозный, 16</a:t>
            </a:r>
          </a:p>
          <a:p>
            <a:pPr algn="ctr"/>
            <a:r>
              <a:rPr lang="ru-RU" sz="1600" dirty="0" smtClean="0"/>
              <a:t>2 дошкольные группы</a:t>
            </a:r>
          </a:p>
          <a:p>
            <a:pPr algn="ctr"/>
            <a:r>
              <a:rPr lang="ru-RU" sz="1600" dirty="0" smtClean="0"/>
              <a:t>(17 обучающихся)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4509120"/>
            <a:ext cx="28879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г. Пикалево, ул. Школьная, д.6</a:t>
            </a:r>
          </a:p>
          <a:p>
            <a:pPr algn="ctr"/>
            <a:r>
              <a:rPr lang="ru-RU" sz="1600" dirty="0" smtClean="0"/>
              <a:t>22 класса</a:t>
            </a:r>
          </a:p>
          <a:p>
            <a:pPr algn="ctr"/>
            <a:r>
              <a:rPr lang="ru-RU" sz="1600" dirty="0" smtClean="0"/>
              <a:t>(498 обучающихся)</a:t>
            </a:r>
          </a:p>
          <a:p>
            <a:pPr algn="ctr"/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410016" y="5664150"/>
            <a:ext cx="25800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д. </a:t>
            </a:r>
            <a:r>
              <a:rPr lang="ru-RU" sz="1600" dirty="0" err="1" smtClean="0"/>
              <a:t>Анисимово</a:t>
            </a:r>
            <a:r>
              <a:rPr lang="ru-RU" sz="1600" dirty="0" smtClean="0"/>
              <a:t>, 12</a:t>
            </a:r>
          </a:p>
          <a:p>
            <a:pPr algn="ctr"/>
            <a:r>
              <a:rPr lang="ru-RU" sz="1600" dirty="0" smtClean="0"/>
              <a:t>4 малокомплектных класса</a:t>
            </a:r>
          </a:p>
          <a:p>
            <a:pPr algn="ctr"/>
            <a:r>
              <a:rPr lang="ru-RU" sz="1600" dirty="0" smtClean="0"/>
              <a:t>(22 обучающихся)</a:t>
            </a:r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Рисковые профили</a:t>
            </a:r>
            <a:endParaRPr lang="ru-RU" sz="54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Высокая </a:t>
            </a:r>
            <a:r>
              <a:rPr lang="ru-RU" b="1" dirty="0" smtClean="0"/>
              <a:t>значимость риска:</a:t>
            </a:r>
          </a:p>
          <a:p>
            <a:pPr lvl="0"/>
            <a:r>
              <a:rPr lang="ru-RU" dirty="0" smtClean="0"/>
              <a:t>Высокая доля обучающихся с ОВЗ;</a:t>
            </a:r>
          </a:p>
          <a:p>
            <a:pPr lvl="0"/>
            <a:r>
              <a:rPr lang="ru-RU" dirty="0" smtClean="0"/>
              <a:t>Пониженный уровень школьного благополучия (ситуации конфликтов и </a:t>
            </a:r>
            <a:r>
              <a:rPr lang="ru-RU" dirty="0" err="1" smtClean="0"/>
              <a:t>буллинга</a:t>
            </a:r>
            <a:r>
              <a:rPr lang="ru-RU" dirty="0" smtClean="0"/>
              <a:t> в школе, случаи несправедливого отношения учителей к обучающимся по мнению самих обучающихся);</a:t>
            </a:r>
          </a:p>
          <a:p>
            <a:pPr lvl="0"/>
            <a:r>
              <a:rPr lang="ru-RU" dirty="0" smtClean="0"/>
              <a:t>Высокая доля обучающихся с рисками учебной </a:t>
            </a:r>
            <a:r>
              <a:rPr lang="ru-RU" dirty="0" err="1" smtClean="0"/>
              <a:t>неуспешности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Средняя значимость риска:</a:t>
            </a:r>
          </a:p>
          <a:p>
            <a:pPr lvl="0"/>
            <a:r>
              <a:rPr lang="ru-RU" dirty="0" smtClean="0"/>
              <a:t>Дефицит педагогических кадров;</a:t>
            </a:r>
          </a:p>
          <a:p>
            <a:pPr lvl="0"/>
            <a:r>
              <a:rPr lang="ru-RU" dirty="0" smtClean="0"/>
              <a:t>Недостаточная предметная и методическая компетентность педагогических работников;</a:t>
            </a:r>
          </a:p>
          <a:p>
            <a:pPr lvl="0"/>
            <a:r>
              <a:rPr lang="ru-RU" dirty="0" smtClean="0"/>
              <a:t>Низкая учебная мотивация обучающихся;</a:t>
            </a:r>
          </a:p>
          <a:p>
            <a:pPr lvl="0"/>
            <a:r>
              <a:rPr lang="ru-RU" dirty="0" smtClean="0"/>
              <a:t>Низкий уровень вовлеченности родителей.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7384"/>
            <a:ext cx="7776864" cy="12144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  </a:t>
            </a:r>
            <a:r>
              <a:rPr lang="ru-RU" sz="3200" b="1" dirty="0" smtClean="0"/>
              <a:t>реализация мероприятий </a:t>
            </a:r>
            <a:r>
              <a:rPr lang="ru-RU" sz="3200" b="1" dirty="0" smtClean="0"/>
              <a:t>«дорожной карты»  проекта «500+»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5" y="1325880"/>
          <a:ext cx="7704856" cy="4983845"/>
        </p:xfrm>
        <a:graphic>
          <a:graphicData uri="http://schemas.openxmlformats.org/drawingml/2006/table">
            <a:tbl>
              <a:tblPr/>
              <a:tblGrid>
                <a:gridCol w="1283969"/>
                <a:gridCol w="1283969"/>
                <a:gridCol w="1283969"/>
                <a:gridCol w="1283969"/>
                <a:gridCol w="1284490"/>
                <a:gridCol w="1284490"/>
              </a:tblGrid>
              <a:tr h="590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Мероприятие дорожной </a:t>
                      </a:r>
                      <a:r>
                        <a:rPr lang="ru-RU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 реализации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Достижение показателя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Повышение предметной и методической компетентности педагогических работников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871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дополнительных мониторинговых исследований с целью выявления потребностей педагогов по вопросам использования современных педагогических технологий (для 100 % педагогического коллектива)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Апрель – </a:t>
                      </a: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май</a:t>
                      </a:r>
                      <a:r>
                        <a:rPr lang="en-US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2021 г.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Зам. директора по УВР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Иванова Е.И.,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Баранова Н.В., Ряннель Е.Г.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Школьные психологи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Проведены дополнительные мониторинговые исследования педагогов по направлению «Цифровые компетенции педагогов»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Уровень компетенций: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Ниже 50 % - 1 человек (2%)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 – 70 % - 29 человек (66%)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70 – 90 % - 14 человек (32%)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Выявление потребностей в повышении квалификации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педагогических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работников, составление перспективного плана повышения квалификации работников ОО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Составлен перспективный план курсовой подготовки педагогических работников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Проведение открытых уроков и взаимопосещение уроков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течение года, в том числе в рамках сетевого взаимодействия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Зам. директора по УВР Иванова Е.И., Баранова Н.В., Ряннель Е.Г.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учителя-предметники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Проведено 2 открытых урока по русскому языку, 2 урока по математике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 анализ открытых уроков с участниками сетевого взаимодействия.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Обобщение опыта лучших педагогов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Проводились открытые уроки по математике и русскому языку в рамках сетевого взаимодействия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7384"/>
            <a:ext cx="7776864" cy="12144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  </a:t>
            </a:r>
            <a:r>
              <a:rPr lang="ru-RU" sz="3200" b="1" dirty="0" smtClean="0"/>
              <a:t>реализация мероприятий </a:t>
            </a:r>
            <a:r>
              <a:rPr lang="ru-RU" sz="3200" b="1" dirty="0" smtClean="0"/>
              <a:t>«дорожной карты»  проекта «500+»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5" y="1325880"/>
          <a:ext cx="7704856" cy="4833744"/>
        </p:xfrm>
        <a:graphic>
          <a:graphicData uri="http://schemas.openxmlformats.org/drawingml/2006/table">
            <a:tbl>
              <a:tblPr/>
              <a:tblGrid>
                <a:gridCol w="1283969"/>
                <a:gridCol w="1283969"/>
                <a:gridCol w="1283969"/>
                <a:gridCol w="1283969"/>
                <a:gridCol w="1284490"/>
                <a:gridCol w="1284490"/>
              </a:tblGrid>
              <a:tr h="590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Мероприятие дорожной </a:t>
                      </a:r>
                      <a:r>
                        <a:rPr lang="ru-RU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 реализации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Достижение показателя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Работа с обучающимися с ОВЗ</a:t>
                      </a:r>
                      <a:endParaRPr kumimoji="0" lang="ru-RU" sz="1000" b="1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0403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Корпоративное обучение педагогических работников школы на курсах повышения квалификации по работе с обучающимися с ОВЗ (с выездом преподавателей ЛОИРО в ОО)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 – май 2021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  Ряннель Е.Г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Состоялось обучение педагогических работников. Итоговое занятие (очное занятие с преподавателем 28.05)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педагогических работников ОО (25 человек)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Обучены 25 человек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школьного психолого-педагогического консилиума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20.05.2021 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Заместители директора по УВР, учителя, работающие в классах для детей с ОВЗ, логопеды, психолог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Составление списка на районный ПМПК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Корректировка дальнейшего образовательного маршрута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7384"/>
            <a:ext cx="7776864" cy="12144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  </a:t>
            </a:r>
            <a:r>
              <a:rPr lang="ru-RU" sz="3200" b="1" dirty="0" smtClean="0"/>
              <a:t>реализация мероприятий </a:t>
            </a:r>
            <a:r>
              <a:rPr lang="ru-RU" sz="3200" b="1" dirty="0" smtClean="0"/>
              <a:t>«дорожной карты»  проекта «500+»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340768"/>
          <a:ext cx="7704856" cy="3944456"/>
        </p:xfrm>
        <a:graphic>
          <a:graphicData uri="http://schemas.openxmlformats.org/drawingml/2006/table">
            <a:tbl>
              <a:tblPr/>
              <a:tblGrid>
                <a:gridCol w="1283969"/>
                <a:gridCol w="1283969"/>
                <a:gridCol w="1283969"/>
                <a:gridCol w="1283969"/>
                <a:gridCol w="1284490"/>
                <a:gridCol w="1284490"/>
              </a:tblGrid>
              <a:tr h="446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Мероприятие дорожной </a:t>
                      </a:r>
                      <a:r>
                        <a:rPr lang="ru-RU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 реализации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Достижение показателя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6">
                <a:tc gridSpan="6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Повышение учебной мотивации обучающихся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6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дополнительных мониторинговых исследований с целью выявления данного показателя: оценка мотивации обучающихся учителями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 – май 2021 г.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Иванова Е.И.,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Баранова Н.В., Ряннель Е.Г.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Школьные психологи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настоящий момент данные мониторинга обрабатываются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Уточнение степени риска по данному фактору с целью корректировки работы в данном направлении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Активное вовлечение обучающихся в мероприятия, создающие ситуацию успеха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Постоянно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ВР Соколова С.А. 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Классные руководители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Мероприятия: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Квест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«Мы помним! Мы гордимся!»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Соревнования «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Пикалевская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миля»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учебной мотивации обучающихся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000" i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-27384"/>
            <a:ext cx="7776864" cy="121444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Информация о  </a:t>
            </a:r>
            <a:r>
              <a:rPr lang="ru-RU" sz="3200" b="1" dirty="0" smtClean="0"/>
              <a:t>реализация мероприятий </a:t>
            </a:r>
            <a:r>
              <a:rPr lang="ru-RU" sz="3200" b="1" dirty="0" smtClean="0"/>
              <a:t>«дорожной карты»  проекта «500+»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15616" y="1340768"/>
          <a:ext cx="7704856" cy="5011772"/>
        </p:xfrm>
        <a:graphic>
          <a:graphicData uri="http://schemas.openxmlformats.org/drawingml/2006/table">
            <a:tbl>
              <a:tblPr/>
              <a:tblGrid>
                <a:gridCol w="1283969"/>
                <a:gridCol w="1283969"/>
                <a:gridCol w="1283969"/>
                <a:gridCol w="1283969"/>
                <a:gridCol w="1284490"/>
                <a:gridCol w="1284490"/>
              </a:tblGrid>
              <a:tr h="446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Мероприятие дорожной </a:t>
                      </a:r>
                      <a:r>
                        <a:rPr lang="ru-RU" sz="10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карты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Дата реализации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Ответственные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Результат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 </a:t>
                      </a:r>
                      <a:endParaRPr lang="ru-RU" sz="1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Достижение показателя</a:t>
                      </a:r>
                      <a:endParaRPr lang="ru-RU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16">
                <a:tc gridSpan="6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Повышение уровня школьного благополучия</a:t>
                      </a: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164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дополнительных мониторинговых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исследований классных коллективов с целью определения уровня конфликтности среди участников образовательного процесса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Апрель – 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 2021 г.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Школьные психологи,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Кершина М.Н., социальный педагог,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классные руководители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Дополнительный мониторинг проведен, данные мониторинга обрабатываются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Уменьшение количества случаев буллинга среди обучающихся, повышение уровня школьного благополучия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1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Обучение трех педагогических работников на курсах повышения квалификации по программе «Психологическая безопасность в образовательном учреждении»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 – июнь 2021 г.</a:t>
                      </a: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Карганова Ю.Н.. директор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Кершина М.Н., социальный педагог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Некрасова Л.И., педагог-психолог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мая будут размещены финальные результаты по итогам обучения по программе повышения квалификации.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педагогических работников ОО в вопросах обеспечения благополучия и психологической безопасности в школе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Обучены три человека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842</TotalTime>
  <Words>1152</Words>
  <Application>Microsoft Office PowerPoint</Application>
  <PresentationFormat>Экран (4:3)</PresentationFormat>
  <Paragraphs>174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Муниципальное бюджетное общеобразовательное учреждение «Средняя общеобразовательная школа № 1» города Пикалево </vt:lpstr>
      <vt:lpstr>Характеристика образовательной организации</vt:lpstr>
      <vt:lpstr>Характеристика образовательной организации</vt:lpstr>
      <vt:lpstr>Места осуществления образовательной деятельности</vt:lpstr>
      <vt:lpstr>Рисковые профили</vt:lpstr>
      <vt:lpstr>Информация о  реализация мероприятий «дорожной карты»  проекта «500+»</vt:lpstr>
      <vt:lpstr>Информация о  реализация мероприятий «дорожной карты»  проекта «500+»</vt:lpstr>
      <vt:lpstr>Информация о  реализация мероприятий «дорожной карты»  проекта «500+»</vt:lpstr>
      <vt:lpstr>Информация о  реализация мероприятий «дорожной карты»  проекта «500+»</vt:lpstr>
      <vt:lpstr>Информация о  реализация мероприятий «дорожной карты»  проекта «500+»</vt:lpstr>
      <vt:lpstr>Подходы к анализу результативности предлагаемых мер.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Карганова Ю.Н</dc:creator>
  <cp:lastModifiedBy>Карганова Ю.Н</cp:lastModifiedBy>
  <cp:revision>93</cp:revision>
  <dcterms:created xsi:type="dcterms:W3CDTF">2016-11-01T07:39:35Z</dcterms:created>
  <dcterms:modified xsi:type="dcterms:W3CDTF">2021-05-27T09:49:44Z</dcterms:modified>
</cp:coreProperties>
</file>