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59" r:id="rId5"/>
    <p:sldId id="265" r:id="rId6"/>
    <p:sldId id="262" r:id="rId7"/>
    <p:sldId id="263" r:id="rId8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 varScale="1">
        <p:scale>
          <a:sx n="65" d="100"/>
          <a:sy n="65" d="100"/>
        </p:scale>
        <p:origin x="-8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C42C4-F9D2-4607-9D54-BC52EC5FB9FB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A00D6-9B62-4222-9D32-B3D62F491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50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Миссия</a:t>
            </a:r>
            <a:r>
              <a:rPr lang="ru-RU" dirty="0"/>
              <a:t> – основная цель организации Что моя школа делает? Чем моя школа </a:t>
            </a:r>
          </a:p>
          <a:p>
            <a:r>
              <a:rPr lang="ru-RU" dirty="0"/>
              <a:t>отличается от других? Что мы можем сделать для вас? (стейкхолдеров)</a:t>
            </a:r>
          </a:p>
          <a:p>
            <a:r>
              <a:rPr lang="ru-RU" b="1" dirty="0"/>
              <a:t>Видение</a:t>
            </a:r>
            <a:r>
              <a:rPr lang="ru-RU" dirty="0"/>
              <a:t> – мечта, привлекаемый образ школы в будущем. Какая у вас </a:t>
            </a:r>
          </a:p>
          <a:p>
            <a:r>
              <a:rPr lang="ru-RU" dirty="0"/>
              <a:t>мечта? Как понять, что мечта достигнута? Насколько велика мечта?</a:t>
            </a:r>
          </a:p>
          <a:p>
            <a:r>
              <a:rPr lang="ru-RU" b="1" dirty="0"/>
              <a:t>Ценности</a:t>
            </a:r>
            <a:r>
              <a:rPr lang="ru-RU" dirty="0"/>
              <a:t> – основа организация труда, стиль и нормы поведения учителя, </a:t>
            </a:r>
          </a:p>
          <a:p>
            <a:r>
              <a:rPr lang="ru-RU" dirty="0"/>
              <a:t>ученика, родителей.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A00D6-9B62-4222-9D32-B3D62F491A8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93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1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42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00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84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09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51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66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81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9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1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A43D-D5E9-4175-BC86-AB1E98698B9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9D78-D41A-4EF1-8E9E-64DD35D1B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67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boyrochsosh.lbihost.ru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roschino_z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paei.denero.ru/" TargetMode="External"/><Relationship Id="rId3" Type="http://schemas.openxmlformats.org/officeDocument/2006/relationships/image" Target="../media/image4.emf"/><Relationship Id="rId7" Type="http://schemas.openxmlformats.org/officeDocument/2006/relationships/hyperlink" Target="https://www.viacharacter.org/survey/Account/Regis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we.ioe.hse.ru/" TargetMode="External"/><Relationship Id="rId5" Type="http://schemas.openxmlformats.org/officeDocument/2006/relationships/hyperlink" Target="https://adizes.me/testlist/lct/" TargetMode="External"/><Relationship Id="rId4" Type="http://schemas.openxmlformats.org/officeDocument/2006/relationships/hyperlink" Target="https://www.coursera.org/learn/smart-analytics-education/item/T5JX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tanova_anna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6067" y="1480009"/>
            <a:ext cx="9830683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Слушания  по реализации мероприятий региональной дорожной карты  проекта  «500+»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4500826"/>
            <a:ext cx="5863472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Муниципальный куратор проекта 500+</a:t>
            </a:r>
          </a:p>
          <a:p>
            <a:pPr algn="r"/>
            <a:r>
              <a:rPr lang="ru-RU" sz="2000" dirty="0" err="1">
                <a:solidFill>
                  <a:srgbClr val="002060"/>
                </a:solidFill>
              </a:rPr>
              <a:t>Атанова</a:t>
            </a:r>
            <a:r>
              <a:rPr lang="ru-RU" sz="2000" dirty="0">
                <a:solidFill>
                  <a:srgbClr val="002060"/>
                </a:solidFill>
              </a:rPr>
              <a:t> А.В.,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</a:rPr>
              <a:t>заведующий отделом оценки качества образования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</a:rPr>
              <a:t>МУ «Всеволожский районный методический центр»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44" y="242596"/>
            <a:ext cx="1919191" cy="1919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1FBA8C-EF13-452E-8AAA-B64BF25D32B4}"/>
              </a:ext>
            </a:extLst>
          </p:cNvPr>
          <p:cNvSpPr txBox="1"/>
          <p:nvPr/>
        </p:nvSpPr>
        <p:spPr>
          <a:xfrm>
            <a:off x="4543720" y="6381946"/>
            <a:ext cx="192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31 мая 2021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97019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5" name="Дуга 4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5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5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521482" y="160338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431704" y="22324"/>
            <a:ext cx="52565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</a:rPr>
              <a:t>СТАРТОВАЯ ПОЗИЦИЯ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6559" y="4077308"/>
            <a:ext cx="7377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самоанализа и SWOT анализа выявлены следующие проблемы: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●"/>
            </a:pP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административная команда не мотивирована на развитие</a:t>
            </a:r>
            <a:endParaRPr lang="ru-RU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●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ефицит педагогических кадров</a:t>
            </a:r>
            <a:endParaRPr lang="ru-RU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●"/>
            </a:pP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недостаточная предметная и методическая компетенция педагогов</a:t>
            </a:r>
            <a:endParaRPr lang="ru-RU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●"/>
            </a:pP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недостаточная мотивация обучающихся к учебной деятельности,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вовлеченность родителей в образовательный процесс.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AutoShape 2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4097018" cy="40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8168" y="964466"/>
            <a:ext cx="0" cy="5623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13070" y="760604"/>
            <a:ext cx="7423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МБОУ «Рощинский центр образования» создан 9 октября 2019 года в результате реорганизации школ Рощинского муниципального образования Выборгского района Ленинградской области.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0824" y="1786600"/>
            <a:ext cx="710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Центра вошли филиалы: </a:t>
            </a:r>
            <a:r>
              <a:rPr lang="ru-RU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Победовский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филиал, </a:t>
            </a:r>
          </a:p>
          <a:p>
            <a:pPr>
              <a:spcAft>
                <a:spcPts val="0"/>
              </a:spcAft>
            </a:pPr>
            <a:r>
              <a:rPr lang="ru-RU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Пушновский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филиал, </a:t>
            </a:r>
            <a:r>
              <a:rPr lang="ru-RU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Цвелодубовский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филиал. 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Общая ч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исленность обучающихся –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1337 человек.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13069" y="3391309"/>
            <a:ext cx="6887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 балл ЕГЭ по русскому языку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71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 математике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61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знаний по ОО -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33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,46%.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17903" y="2713293"/>
            <a:ext cx="742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Численность педагогических работников - 139, высшая квалификационная категория  -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человек, открытых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вакансий - 14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21" name="Овал 20"/>
          <p:cNvSpPr/>
          <p:nvPr/>
        </p:nvSpPr>
        <p:spPr>
          <a:xfrm>
            <a:off x="4314761" y="1194140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14760" y="2125644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04819" y="3067450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49174" y="3865814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314761" y="4339853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F81BF9A-64C1-4F15-AD8E-0C75CFA7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40" y="1467598"/>
            <a:ext cx="3514488" cy="351856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3EEF1CD-5559-4DCD-873F-60C1F4BA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22" y="242440"/>
            <a:ext cx="69500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6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667591" y="58463"/>
            <a:ext cx="9893599" cy="534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</a:rPr>
              <a:t>СИЛЬНЫЕ И СЛАБЫЕ СТОРОНЫ КУРИРУЕМОЙ ШКОЛЫ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6" name="Дуга 5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Овал 8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6648" y="285878"/>
            <a:ext cx="575131" cy="6329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178" y="1518101"/>
            <a:ext cx="34552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ткрытых источников: сайт ОО </a:t>
            </a:r>
            <a:r>
              <a:rPr lang="en-US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http://mboyrochsosh.lbihost.ru/</a:t>
            </a: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социальные сети </a:t>
            </a:r>
            <a:r>
              <a:rPr lang="en-US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https://vk.com/roschino_zo</a:t>
            </a: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Самоанализ деятельности ОО и за 3 года (до реорганизации и после) с построением SWOT анализа и выделением сильных/слабых сторон, возможностей и угроз развития.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искового профиля школы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Концепции развития образовательной организации.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Среднесрочной программы развития образовательной организации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26567" y="620688"/>
            <a:ext cx="7965433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Пониженный уровень школьного благополучия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(отношения в педагогическом коллективе – 93% (по ответам учителей) 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педагогических кадров. 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Низкий уровень дисциплины в классе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уровня дисциплины в школе – 80 % (по ответам учителей)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Низкий уровень вовлеченности родителей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(проявление родителями поддержки детей в учебе – 74%)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Низкая учебная мотивация обучающихся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мотивации обучающихся учителями – 75%)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доля обучающихся с ОВЗ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Низкий уровень использования в работе школы «Умной аналитики», методов и инструментов организации аналитики в образовательной организации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Хороший уровень материально-технической базы ОО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Уверенность педагогов в своей педагогической компетентности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Точка Роста ГБОУ СОШ «Рощинский ЦО»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Желание административной команды провести комплексную работу по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увидеть сильные и слабые стороны каждого, перестроить работу от функционирования на стратегическое планирование.</a:t>
            </a:r>
          </a:p>
          <a:p>
            <a:pPr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855" y="1080442"/>
            <a:ext cx="39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анализ: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473055" y="2424179"/>
            <a:ext cx="800100" cy="258127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7D7B9F8B-9F24-4E40-AF0C-2B00657E13CF}"/>
              </a:ext>
            </a:extLst>
          </p:cNvPr>
          <p:cNvCxnSpPr/>
          <p:nvPr/>
        </p:nvCxnSpPr>
        <p:spPr>
          <a:xfrm>
            <a:off x="4306782" y="4656841"/>
            <a:ext cx="756254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974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900708" y="86160"/>
            <a:ext cx="9644644" cy="534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</a:rPr>
              <a:t>ПРОГНОЗ  ПЕРСПЕКТИВНЫХ НАПРАВЛЕНИЙ РАБОТЫ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6" name="Дуга 5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Овал 8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6648" y="285878"/>
            <a:ext cx="575131" cy="632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997391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всесторонний анализ ситуации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Форсайт-сессия*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ученики + учителя + родители – определение (корректировка) точек развития ОО, совместное определение МИССИИ образовательной организации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Кураторская методика (определение социального капитала организации, кураторство и наставничество)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и сетевое сотрудничество с организациями высшего образования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совет «Лучшие конструкторы уроков»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автобус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Ученики: - МОТИВАЦИЯ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форм и методов контроля урока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мотивации, как определения реперных точек изменений (1,4,5,7,9,11 классы)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Неформальные встречи родителей со всеми специалистами школы, администрацией школы.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образовательных событиях школы (участие в открытых уроках, проведение мастер-классов, совместные воспитательные мероприятия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9DA8BB-9954-4839-8120-76FE1879239C}"/>
              </a:ext>
            </a:extLst>
          </p:cNvPr>
          <p:cNvSpPr txBox="1"/>
          <p:nvPr/>
        </p:nvSpPr>
        <p:spPr>
          <a:xfrm>
            <a:off x="81699" y="6106477"/>
            <a:ext cx="12028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+mj-lt"/>
              </a:rPr>
              <a:t>*Форсайт-сессия — это уникальная методика прогнозирования будущего. Другими словами, это инновационный мозговой штурм, позволяющий максимально эффективно понять достоинства и недостатки прошлого и учесть это в создании новых технологий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5940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900708" y="86160"/>
            <a:ext cx="8785125" cy="534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</a:rPr>
              <a:t>РЕКОМЕНДАЦИИ (УСПЕШНЫЕ ПРАКТИКИ)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6" name="Дуга 5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Овал 8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6648" y="285878"/>
            <a:ext cx="575131" cy="6329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69" y="1633202"/>
            <a:ext cx="34671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Умная аналитика.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i="1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Командообразование</a:t>
            </a: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Формирование горизонтальных связей в образовательной организации. Организация совместной деятельности</a:t>
            </a:r>
            <a:endParaRPr lang="ru-RU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Стратегическое планирование деятельности образовательной организации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Концепция развития образовательной организации. (миссия, видение, ценности) 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модель управления содержанием образования</a:t>
            </a:r>
            <a:endParaRPr lang="ru-RU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Рефлексия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1863" y="726303"/>
            <a:ext cx="78742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Изучение курса: Умная аналитика в управлении образованием: 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https://www.coursera.org/learn/smart-analytics-education/item/T5JXf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№ 1 «Определение жизненного цикла организации»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Адизес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Вы определите стадию жизненного цикла организации, в которой трудитесь (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https://adizes.me/testlist/lct/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№ 2 «Стили принятия решения»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методике Алана Роу) определите свой собственный (доминирующий, избегаемый) стиль принятия решений (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https://rowe.ioe.hse.ru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  № 3 Тест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 личностные характеристики, значимые для управленца (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https://www.viacharacter.org/survey/Account/Register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№4 Стили управления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Адизис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анализ ведущих характеристик управленческой команды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http://paei.denero.ru/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тестирование</a:t>
            </a:r>
          </a:p>
          <a:p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Проанализировать действующую схему управления содержанием образования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Дать оценку эффективности существующей модели</a:t>
            </a:r>
          </a:p>
          <a:p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Разработать (скорректировать) на основании анализа новую модель управления содержанием образования. Разработать ее дорожную карту. Согласовать со всеми членами административной команды.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937" y="1141064"/>
            <a:ext cx="39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работы: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486891" y="2405710"/>
            <a:ext cx="800100" cy="258127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56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FB663172-1BED-9341-BC5D-7C4FC32E33D3}"/>
              </a:ext>
            </a:extLst>
          </p:cNvPr>
          <p:cNvSpPr/>
          <p:nvPr/>
        </p:nvSpPr>
        <p:spPr>
          <a:xfrm>
            <a:off x="1339910" y="73421"/>
            <a:ext cx="10515600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РЕКОМЕНДАЦИИ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65BC50D-3BD8-504C-9B45-FE5EF948EDC8}"/>
              </a:ext>
            </a:extLst>
          </p:cNvPr>
          <p:cNvGrpSpPr/>
          <p:nvPr/>
        </p:nvGrpSpPr>
        <p:grpSpPr>
          <a:xfrm>
            <a:off x="0" y="151499"/>
            <a:ext cx="12192000" cy="1105322"/>
            <a:chOff x="0" y="44624"/>
            <a:chExt cx="12192000" cy="1105322"/>
          </a:xfrm>
        </p:grpSpPr>
        <p:sp>
          <p:nvSpPr>
            <p:cNvPr id="6" name="Дуга 5">
              <a:extLst>
                <a:ext uri="{FF2B5EF4-FFF2-40B4-BE49-F238E27FC236}">
                  <a16:creationId xmlns:a16="http://schemas.microsoft.com/office/drawing/2014/main" xmlns="" id="{82C402AE-5E2B-A540-9BD3-452608BE421B}"/>
                </a:ext>
              </a:extLst>
            </p:cNvPr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DB9F5DC6-99F4-4247-AEC9-BD615C62911F}"/>
                </a:ext>
              </a:extLst>
            </p:cNvPr>
            <p:cNvCxnSpPr>
              <a:stCxn id="6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A15AA3DF-B1F8-F34F-9745-2294B0D77536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89F57B9C-3396-2143-A5AD-4E6DC2324F8F}"/>
              </a:ext>
            </a:extLst>
          </p:cNvPr>
          <p:cNvSpPr/>
          <p:nvPr/>
        </p:nvSpPr>
        <p:spPr>
          <a:xfrm>
            <a:off x="482072" y="271408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57044DF-0C1C-FB4C-9CD1-57991F182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051" y="472997"/>
            <a:ext cx="665245" cy="4667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22" y="2749563"/>
            <a:ext cx="1032585" cy="1008000"/>
          </a:xfrm>
          <a:prstGeom prst="rect">
            <a:avLst/>
          </a:prstGeom>
        </p:spPr>
      </p:pic>
      <p:sp>
        <p:nvSpPr>
          <p:cNvPr id="14" name="Дуга 13"/>
          <p:cNvSpPr/>
          <p:nvPr/>
        </p:nvSpPr>
        <p:spPr>
          <a:xfrm rot="2942456">
            <a:off x="-1372964" y="1272789"/>
            <a:ext cx="4257278" cy="4583194"/>
          </a:xfrm>
          <a:prstGeom prst="arc">
            <a:avLst>
              <a:gd name="adj1" fmla="val 14911952"/>
              <a:gd name="adj2" fmla="val 619869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62986" y="1748081"/>
            <a:ext cx="3960440" cy="42298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400"/>
            </a:pPr>
            <a:r>
              <a:rPr lang="ru-RU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АНАЛИТИКА  ВСЕХ ДАННЫХ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62986" y="3216197"/>
            <a:ext cx="3960441" cy="54136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СОВМЕСТНОЙ ДЕЯТЕЛЬНОСТИ</a:t>
            </a:r>
            <a:endParaRPr lang="ru-RU" sz="1600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62985" y="4150807"/>
            <a:ext cx="3960441" cy="42298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400"/>
            </a:pPr>
            <a:r>
              <a:rPr lang="ru-RU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ГОРИЗОНТАЛЬНЫЕ СВЯЗИ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62986" y="5030920"/>
            <a:ext cx="3960440" cy="42298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400"/>
            </a:pPr>
            <a:r>
              <a:rPr lang="ru-RU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РЕФЛЕКСИЯ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62986" y="2490069"/>
            <a:ext cx="3960440" cy="42298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400"/>
            </a:pPr>
            <a:r>
              <a:rPr lang="ru-RU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МОТИВАЦИЯ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627932" y="1741363"/>
            <a:ext cx="0" cy="3728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534525" y="185382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34524" y="2596289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34525" y="3394112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34525" y="4242320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534525" y="507105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814745" y="1598642"/>
            <a:ext cx="4470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Анализ открытых источников, исследование компетенций административной команды и </a:t>
            </a:r>
            <a:r>
              <a:rPr lang="ru-RU" sz="1400" dirty="0" err="1">
                <a:solidFill>
                  <a:srgbClr val="002060"/>
                </a:solidFill>
              </a:rPr>
              <a:t>оргкультуры</a:t>
            </a:r>
            <a:r>
              <a:rPr lang="ru-RU" sz="1400" dirty="0">
                <a:solidFill>
                  <a:srgbClr val="002060"/>
                </a:solidFill>
              </a:rPr>
              <a:t> школы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14745" y="2547674"/>
            <a:ext cx="374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Рядом, а не над, гибкое управление, вместе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4745" y="3225270"/>
            <a:ext cx="374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Любая совместная деятельность</a:t>
            </a:r>
            <a:r>
              <a:rPr lang="ru-RU" sz="1400" dirty="0">
                <a:solidFill>
                  <a:srgbClr val="002060"/>
                </a:solidFill>
              </a:rPr>
              <a:t>, образовательные события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2400" y="4099099"/>
            <a:ext cx="374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Неформальная и </a:t>
            </a:r>
            <a:r>
              <a:rPr lang="ru-RU" sz="1400" dirty="0" err="1">
                <a:solidFill>
                  <a:srgbClr val="002060"/>
                </a:solidFill>
              </a:rPr>
              <a:t>информальная</a:t>
            </a:r>
            <a:r>
              <a:rPr lang="ru-RU" sz="1400" dirty="0">
                <a:solidFill>
                  <a:srgbClr val="002060"/>
                </a:solidFill>
              </a:rPr>
              <a:t> модели повышения квалификации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14745" y="5030920"/>
            <a:ext cx="374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Размышления и анализ, гибкие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07421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8375" y="2575832"/>
            <a:ext cx="5955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Circe Bold" pitchFamily="34" charset="-52"/>
              </a:rPr>
              <a:t>СПАСИБО ЗА ВНИМАНИЕ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3705" y="5337978"/>
            <a:ext cx="4584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Circe Bold" pitchFamily="34" charset="-52"/>
              </a:rPr>
              <a:t>Атанова</a:t>
            </a:r>
            <a:r>
              <a:rPr lang="ru-RU" dirty="0">
                <a:solidFill>
                  <a:srgbClr val="002060"/>
                </a:solidFill>
                <a:latin typeface="Circe Bold" pitchFamily="34" charset="-52"/>
              </a:rPr>
              <a:t> Анна Викторовна, </a:t>
            </a:r>
            <a:r>
              <a:rPr lang="en-US" dirty="0">
                <a:solidFill>
                  <a:srgbClr val="002060"/>
                </a:solidFill>
                <a:latin typeface="Circe Bold" pitchFamily="34" charset="-52"/>
                <a:hlinkClick r:id="rId2"/>
              </a:rPr>
              <a:t>atanova_anna@mail.ru</a:t>
            </a:r>
            <a:r>
              <a:rPr lang="en-US" dirty="0">
                <a:solidFill>
                  <a:srgbClr val="002060"/>
                </a:solidFill>
                <a:latin typeface="Circe Bold" pitchFamily="34" charset="-52"/>
              </a:rPr>
              <a:t> </a:t>
            </a:r>
            <a:endParaRPr lang="ru-RU" dirty="0">
              <a:solidFill>
                <a:srgbClr val="002060"/>
              </a:solidFill>
              <a:latin typeface="Circe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793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772</Words>
  <Application>Microsoft Office PowerPoint</Application>
  <PresentationFormat>Произвольный</PresentationFormat>
  <Paragraphs>93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Слушания  по реализации мероприятий региональной дорожной карты  проекта  «500+»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Слушания  по реализации мероприятий региональной дорожной карты  проекта  «500+»</dc:title>
  <dc:creator>Asus</dc:creator>
  <cp:lastModifiedBy>Пользователь</cp:lastModifiedBy>
  <cp:revision>19</cp:revision>
  <dcterms:modified xsi:type="dcterms:W3CDTF">2021-06-12T18:20:58Z</dcterms:modified>
</cp:coreProperties>
</file>