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0" r:id="rId3"/>
    <p:sldId id="272" r:id="rId4"/>
    <p:sldId id="273" r:id="rId5"/>
    <p:sldId id="274" r:id="rId6"/>
    <p:sldId id="275" r:id="rId7"/>
    <p:sldId id="279" r:id="rId8"/>
    <p:sldId id="277" r:id="rId9"/>
    <p:sldId id="278" r:id="rId10"/>
    <p:sldId id="280" r:id="rId11"/>
    <p:sldId id="281" r:id="rId12"/>
    <p:sldId id="282" r:id="rId13"/>
    <p:sldId id="283" r:id="rId14"/>
    <p:sldId id="28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30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01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3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0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6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13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47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8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3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69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13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7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FB15-047B-4DF4-9616-93E4F3D37B7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0F6F-4B86-44F5-BDE3-4953B55AA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59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0708" y="1358537"/>
            <a:ext cx="10567852" cy="3154679"/>
          </a:xfrm>
        </p:spPr>
        <p:txBody>
          <a:bodyPr>
            <a:noAutofit/>
          </a:bodyPr>
          <a:lstStyle/>
          <a:p>
            <a:r>
              <a:rPr lang="ru-RU" sz="5400" dirty="0" smtClean="0"/>
              <a:t>Муниципальное общеобразовательное учреждение «</a:t>
            </a:r>
            <a:r>
              <a:rPr lang="ru-RU" sz="5400" dirty="0" err="1" smtClean="0"/>
              <a:t>Киришская</a:t>
            </a:r>
            <a:r>
              <a:rPr lang="ru-RU" sz="5400" dirty="0" smtClean="0"/>
              <a:t> средняя общеобразовательная школа №3»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257" y="5202238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Директор Горшков Антон Александрович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4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Разработанные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Концепция развития</a:t>
            </a:r>
          </a:p>
          <a:p>
            <a:r>
              <a:rPr lang="ru-RU" dirty="0" smtClean="0"/>
              <a:t>Среднесрочная программа развития</a:t>
            </a:r>
          </a:p>
          <a:p>
            <a:r>
              <a:rPr lang="ru-RU" dirty="0" err="1" smtClean="0"/>
              <a:t>Антирисковые</a:t>
            </a:r>
            <a:r>
              <a:rPr lang="ru-RU" dirty="0" smtClean="0"/>
              <a:t> программы на 2022 год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6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195651"/>
              </p:ext>
            </p:extLst>
          </p:nvPr>
        </p:nvGraphicFramePr>
        <p:xfrm>
          <a:off x="501435" y="180446"/>
          <a:ext cx="11513356" cy="6037474"/>
        </p:xfrm>
        <a:graphic>
          <a:graphicData uri="http://schemas.openxmlformats.org/drawingml/2006/table">
            <a:tbl>
              <a:tblPr firstRow="1" firstCol="1" bandRow="1"/>
              <a:tblGrid>
                <a:gridCol w="1293553"/>
                <a:gridCol w="2305219"/>
                <a:gridCol w="3479783"/>
                <a:gridCol w="4434801"/>
              </a:tblGrid>
              <a:tr h="276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914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Низкая учебная мотивация обучающихся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Повышение доли обучающихся 5-8 классов с высокой мотивацией к обучению на 10% к концу 2023 года через сопровождение реализации  ИОМ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Разработка ИОМ для обучающихся с низкой учебной мотивацией на основе анкетирования и диагностики их интересов и дефицитов.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Работа с </a:t>
                      </a: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низкомотивированными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 детьми: </a:t>
                      </a:r>
                      <a:r>
                        <a:rPr lang="ru-RU" sz="1400" dirty="0" smtClean="0">
                          <a:effectLst/>
                          <a:latin typeface="Times New Roman"/>
                          <a:cs typeface="Times New Roman"/>
                        </a:rPr>
                        <a:t>привлечение к участию 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в олимпиадах, интеллектуальных марафонах, конкурсах, проектной и исследовательской </a:t>
                      </a:r>
                      <a:r>
                        <a:rPr lang="ru-RU" sz="1400" dirty="0" smtClean="0">
                          <a:effectLst/>
                          <a:latin typeface="Times New Roman"/>
                          <a:cs typeface="Times New Roman"/>
                        </a:rPr>
                        <a:t>работе.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3. Ликвидация профессиональных дефицитов педагогов по работе по повышению мотивации обучающихся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1. Провести диагностику уровня учебной мотивации у обучающихся 5-8 классов, выявить ведущие учебные мотивы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2. Провести анкетирование родителей и детей для выявлений предпочтений в части формирования ИОМ.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3. Разработать ИОМ для отдельных обучающихся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4. Привлечь 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низкомотивированных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детей к участию в олимпиадах, конкурсах, участию в проектной и исследовательской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работе.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. Повысить квалификацию педагогических работников по вопросам работы с учебной мотивацией школьников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Высокая доля обучающихся с рисками учебной неуспешности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Снижение доли обучающихся с рисками учебной неуспешности к концу 2023 года за счет создания условий для эффективного обучения и повышения мотивации школьников  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1. Совершенствование  механизма взаимосвязи учителя, классного руководителя и родителей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2. Разработка ИОМ для обучающихся с рисками учебной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неуспешности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3. Овладение педагогами эффективными технологиями проведения учебных занятий, в том числе методами </a:t>
                      </a: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критериального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 оценивания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повышения квалификации педагогов по направлениям применения 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критериального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оценивания и повышения мотивации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школьников.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Прохождение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ТПМПк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детьми с проблемами в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обучении.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/>
                          <a:cs typeface="Times New Roman"/>
                        </a:rPr>
                        <a:t>Изучение 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кейсов и опыта реализации </a:t>
                      </a: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критериального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cs typeface="Times New Roman"/>
                        </a:rPr>
                        <a:t>оценивания</a:t>
                      </a:r>
                      <a:endParaRPr lang="ru-RU" sz="140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/>
                          <a:cs typeface="Times New Roman"/>
                        </a:rPr>
                        <a:t>Внедрение  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педагогами в образовательную деятельность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методов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критериального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оценивания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результатов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Разработка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и сопровождение реализации ИОМ обучающихся с рисками учебной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неуспешности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Совершенствование 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механизма взаимосвязи учителя, классного руководителя и родителей по вопросам комплексного сопровождении обучающихся с рисками учебной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неуспешности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00375"/>
              </p:ext>
            </p:extLst>
          </p:nvPr>
        </p:nvGraphicFramePr>
        <p:xfrm>
          <a:off x="138223" y="177578"/>
          <a:ext cx="11919099" cy="6259991"/>
        </p:xfrm>
        <a:graphic>
          <a:graphicData uri="http://schemas.openxmlformats.org/drawingml/2006/table">
            <a:tbl>
              <a:tblPr firstRow="1" firstCol="1" bandRow="1"/>
              <a:tblGrid>
                <a:gridCol w="2264735"/>
                <a:gridCol w="2948901"/>
                <a:gridCol w="2228795"/>
                <a:gridCol w="2238334"/>
                <a:gridCol w="2238334"/>
              </a:tblGrid>
              <a:tr h="239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cs typeface="Times New Roman"/>
                        </a:rPr>
                        <a:t>Задача 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cs typeface="Times New Roman"/>
                        </a:rPr>
                        <a:t>Мероприятие 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cs typeface="Times New Roman"/>
                        </a:rPr>
                        <a:t>Сроки реализации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cs typeface="Times New Roman"/>
                        </a:rPr>
                        <a:t>Ответственные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cs typeface="Times New Roman"/>
                        </a:rPr>
                        <a:t>Участники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71891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Овладение педагогами эффективными технологиями проведения учебных занятий, в том числе </a:t>
                      </a: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критериальной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 оценки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1. Организация повышения квалификации педагогов по данному направлению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В течение года 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Бантикова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 О.М., заместитель директора по УВР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 Разживина Д.А.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заместитель директора по УВР 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cs typeface="Times New Roman"/>
                        </a:rPr>
                        <a:t>Администрация, педагоги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2. Изучение кейсов и опыта реализации современных образовательных технологий.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Март 2022 года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511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Реализация ИОМ  обучающимися с учебной </a:t>
                      </a: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неуспешностью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1. Заседания </a:t>
                      </a: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ППк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 и прохождение </a:t>
                      </a: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ТПМПк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 детьми с проблемами в обучении в целях коррекции образовательного </a:t>
                      </a:r>
                      <a:r>
                        <a:rPr lang="ru-RU" sz="1400" dirty="0" smtClean="0">
                          <a:effectLst/>
                          <a:latin typeface="Times New Roman"/>
                          <a:cs typeface="Times New Roman"/>
                        </a:rPr>
                        <a:t>маршрута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Апрель 2022 г.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Сентябрь 2022 г.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Ноябрь 2022 </a:t>
                      </a:r>
                      <a:r>
                        <a:rPr lang="ru-RU" sz="1400" dirty="0" smtClean="0">
                          <a:effectLst/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Педагоги, родители обучающихся, обучающиеся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2. Разработка и реализация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ИОМ для обучающихся с учебной </a:t>
                      </a: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неуспешностью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Сентябрь 2022 г.- ноябрь 2022г.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8188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cs typeface="Times New Roman"/>
                        </a:rPr>
                        <a:t>Совершенствование  механизма взаимосвязи учителя, классного руководителя и родителей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1. Проведение консультаций и лекций на родительских собраниях для родителей обучающихся с рисками академической </a:t>
                      </a:r>
                      <a:r>
                        <a:rPr lang="ru-RU" sz="1400" dirty="0" err="1">
                          <a:effectLst/>
                          <a:latin typeface="Times New Roman"/>
                          <a:cs typeface="Times New Roman"/>
                        </a:rPr>
                        <a:t>неуспешности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cs typeface="Times New Roman"/>
                        </a:rPr>
                        <a:t>На постоянной основе в течение всего периода с учетом актуальности темы в ситуации реализации мероприятия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Матвеева А.А., педагог-психолог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Родители 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2. Проведение административных совещаний при заместителе директора по УВР с приглашением родителей и учителей-предметников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За месяц до окончания каждого триместра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cs typeface="Times New Roman"/>
                        </a:rPr>
                        <a:t>Бантикова О.М. Разживина Д.А.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Администрация, педагоги, родители обучающихся, обучающиеся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cs typeface="Times New Roman"/>
                        </a:rPr>
                        <a:t>3. Информирование родителей об учебных результатах детей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cs typeface="Times New Roman"/>
                        </a:rPr>
                        <a:t>На постоянной основе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cs typeface="Times New Roman"/>
                        </a:rPr>
                        <a:t>Педагоги, родители обучающихся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8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375779"/>
              </p:ext>
            </p:extLst>
          </p:nvPr>
        </p:nvGraphicFramePr>
        <p:xfrm>
          <a:off x="210802" y="145679"/>
          <a:ext cx="11793356" cy="6787686"/>
        </p:xfrm>
        <a:graphic>
          <a:graphicData uri="http://schemas.openxmlformats.org/drawingml/2006/table">
            <a:tbl>
              <a:tblPr firstRow="1" firstCol="1" bandRow="1"/>
              <a:tblGrid>
                <a:gridCol w="3000231"/>
                <a:gridCol w="4338083"/>
                <a:gridCol w="1435396"/>
                <a:gridCol w="1626781"/>
                <a:gridCol w="1392865"/>
              </a:tblGrid>
              <a:tr h="416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cs typeface="Times New Roman"/>
                        </a:rPr>
                        <a:t>Задача 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cs typeface="Times New Roman"/>
                        </a:rPr>
                        <a:t>Мероприятие 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cs typeface="Times New Roman"/>
                        </a:rPr>
                        <a:t>Сроки реализации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cs typeface="Times New Roman"/>
                        </a:rPr>
                        <a:t>Ответственные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cs typeface="Times New Roman"/>
                        </a:rPr>
                        <a:t>Участники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556901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Разработка ИОМ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обучающихся 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низкой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мотивацией 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к обучению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основе 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анкетирования и диагностики их интересов и дефицитов.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Провести повторную  диагностику уровня учебной мотивации у обучающихся 5-8 классов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Апрель  2022 года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cs typeface="Times New Roman"/>
                        </a:rPr>
                        <a:t>Бантикова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 О.М.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Обучающиеся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Провести анкетирование родителей и детей для выявлений предпочтений в части формирования ИОМ.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Май 2022 года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cs typeface="Times New Roman"/>
                        </a:rPr>
                        <a:t>Бантикова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 О.М. </a:t>
                      </a:r>
                      <a:r>
                        <a:rPr lang="ru-RU" sz="1600" dirty="0" err="1">
                          <a:effectLst/>
                          <a:latin typeface="Times New Roman"/>
                          <a:cs typeface="Times New Roman"/>
                        </a:rPr>
                        <a:t>Пахоменкова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 Е.И.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Обучающиеся родители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Продолжить разработку ИОМ для обучающихся с низкой мотивацией к обучению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Сентябрь 2022 года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cs typeface="Times New Roman"/>
                        </a:rPr>
                        <a:t>Бантикова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 О.М.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Педагоги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58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низкомотивированными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детьми: проведение олимпиад, интеллектуальных марафонов, конкурсов, участие в проектной и исследовательской работе (разных уровней).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Организация подготовки и участия в олимпиадах и конкурсах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По графику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Разживина Д.А.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Педагоги, обучающиеся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Организация участия в проектной и исследовательской деятельности в рамках «Апрельских чтений», «Гимназических чтений» и иных мероприятиях различного уровня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По графику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Разживина Д.А.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Педагоги, обучающиеся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Внесение изменений в учебный план ООП ООО и план внеурочной деятельности ООП ООО  для выстраивания ИОМ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Сентябрь 2022 года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cs typeface="Times New Roman"/>
                        </a:rPr>
                        <a:t>Бантикова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 О.М.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Педагоги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2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Сопровождение совершенствования  профессиональных компетенций педагогов по работе с учебной мотивацией обучающихся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Организация и проведение внутрикорпоративного обучения по вопросам повышения мотивации обучающихся по темам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«Формирование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читательской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грамотности 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как условие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повышения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результатов 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обучения»;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«Как повысить качество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знаний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учащихся 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рисками</a:t>
                      </a:r>
                      <a:r>
                        <a:rPr lang="ru-RU" sz="1600" baseline="0" dirty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учебной </a:t>
                      </a:r>
                      <a:r>
                        <a:rPr lang="ru-RU" sz="1600" dirty="0" err="1">
                          <a:effectLst/>
                          <a:latin typeface="Times New Roman"/>
                          <a:cs typeface="Times New Roman"/>
                        </a:rPr>
                        <a:t>неуспешности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»;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«Мотивация учения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cs typeface="Times New Roman"/>
                        </a:rPr>
                        <a:t>основное 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условие успешного обучения».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cs typeface="Times New Roman"/>
                        </a:rPr>
                        <a:t>В течение года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cs typeface="Times New Roman"/>
                        </a:rPr>
                        <a:t>Бантикова</a:t>
                      </a: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 О.М.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cs typeface="Times New Roman"/>
                        </a:rPr>
                        <a:t>Педагоги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649" marR="23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и критерии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Динамика выхода на ИОМ и реализации ИОМ обучающимися</a:t>
            </a:r>
          </a:p>
          <a:p>
            <a:pPr marL="0" indent="0">
              <a:buNone/>
            </a:pPr>
            <a:r>
              <a:rPr lang="ru-RU" dirty="0"/>
              <a:t>2. Увеличение количества участников конкурсов, олимпиад, проектной деятельности среди обучающихся </a:t>
            </a:r>
            <a:r>
              <a:rPr lang="ru-RU" dirty="0" smtClean="0"/>
              <a:t>5-9 классов – до 80% 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Результаты успеваемости и качества знаний по итогам отчетных периодов (триместр, полугодие, год) до 40 %.</a:t>
            </a:r>
          </a:p>
          <a:p>
            <a:pPr marL="0" indent="0">
              <a:buNone/>
            </a:pPr>
            <a:r>
              <a:rPr lang="ru-RU" dirty="0"/>
              <a:t>4. Рост на 5% доли обучающихся с высокой мотивацией к обучению.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/>
              <a:t>Количество ИОМ с учетом рекомендаций </a:t>
            </a:r>
            <a:r>
              <a:rPr lang="ru-RU" dirty="0" err="1"/>
              <a:t>ППк</a:t>
            </a:r>
            <a:r>
              <a:rPr lang="ru-RU" dirty="0"/>
              <a:t> и </a:t>
            </a:r>
            <a:r>
              <a:rPr lang="ru-RU" dirty="0" err="1" smtClean="0"/>
              <a:t>ТПМПк</a:t>
            </a:r>
            <a:r>
              <a:rPr lang="ru-RU" dirty="0" smtClean="0"/>
              <a:t> – по необходимости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/>
              <a:t>Процент </a:t>
            </a:r>
            <a:r>
              <a:rPr lang="ru-RU" dirty="0" smtClean="0"/>
              <a:t>педагогов, прошедших обучение и  </a:t>
            </a:r>
            <a:r>
              <a:rPr lang="ru-RU" dirty="0"/>
              <a:t>реализующих эффективные технологии проведения учебных занятий, в том числе методами </a:t>
            </a:r>
            <a:r>
              <a:rPr lang="ru-RU" dirty="0" err="1"/>
              <a:t>критериального</a:t>
            </a:r>
            <a:r>
              <a:rPr lang="ru-RU" dirty="0"/>
              <a:t> </a:t>
            </a:r>
            <a:r>
              <a:rPr lang="ru-RU" dirty="0" smtClean="0"/>
              <a:t>оценивания – 50%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9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203"/>
          </a:xfrm>
        </p:spPr>
        <p:txBody>
          <a:bodyPr>
            <a:normAutofit/>
          </a:bodyPr>
          <a:lstStyle/>
          <a:p>
            <a:r>
              <a:rPr lang="ru-RU" dirty="0" smtClean="0"/>
              <a:t>Рисковые профили 2021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159786"/>
              </p:ext>
            </p:extLst>
          </p:nvPr>
        </p:nvGraphicFramePr>
        <p:xfrm>
          <a:off x="496933" y="1321452"/>
          <a:ext cx="11042469" cy="5459907"/>
        </p:xfrm>
        <a:graphic>
          <a:graphicData uri="http://schemas.openxmlformats.org/drawingml/2006/table">
            <a:tbl>
              <a:tblPr firstRow="1" firstCol="1" bandRow="1"/>
              <a:tblGrid>
                <a:gridCol w="8939054">
                  <a:extLst>
                    <a:ext uri="{9D8B030D-6E8A-4147-A177-3AD203B41FA5}">
                      <a16:colId xmlns="" xmlns:a16="http://schemas.microsoft.com/office/drawing/2014/main" val="1784198246"/>
                    </a:ext>
                  </a:extLst>
                </a:gridCol>
                <a:gridCol w="2103415">
                  <a:extLst>
                    <a:ext uri="{9D8B030D-6E8A-4147-A177-3AD203B41FA5}">
                      <a16:colId xmlns="" xmlns:a16="http://schemas.microsoft.com/office/drawing/2014/main" val="1090197151"/>
                    </a:ext>
                  </a:extLst>
                </a:gridCol>
              </a:tblGrid>
              <a:tr h="370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Низкий уровень оснащения школы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1803170"/>
                  </a:ext>
                </a:extLst>
              </a:tr>
              <a:tr h="563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Дефицит педагогических </a:t>
                      </a:r>
                      <a:r>
                        <a:rPr lang="ru-RU" sz="2400" b="1" u="sng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кадров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Высокая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9302874"/>
                  </a:ext>
                </a:extLst>
              </a:tr>
              <a:tr h="723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Недостаточная предметная и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методическая</a:t>
                      </a:r>
                      <a:r>
                        <a:rPr lang="ru-RU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компетентность </a:t>
                      </a: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педагогических работников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2893929"/>
                  </a:ext>
                </a:extLst>
              </a:tr>
              <a:tr h="536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Высокая доля обучающихся с ОВЗ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7286135"/>
                  </a:ext>
                </a:extLst>
              </a:tr>
              <a:tr h="563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Низкое качество преодоления языковых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культурных </a:t>
                      </a: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барьеров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6980832"/>
                  </a:ext>
                </a:extLst>
              </a:tr>
              <a:tr h="486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Низкая учебная мотивация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131684"/>
                  </a:ext>
                </a:extLst>
              </a:tr>
              <a:tr h="494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7.Пониженный уровень школьного благополучия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1393900"/>
                  </a:ext>
                </a:extLst>
              </a:tr>
              <a:tr h="518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Низкий уровень дисциплины в классе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9869"/>
                  </a:ext>
                </a:extLst>
              </a:tr>
              <a:tr h="559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Высокая доля обучающихся с рисками учебной </a:t>
                      </a:r>
                      <a:r>
                        <a:rPr lang="ru-RU" sz="2400" b="1" u="sng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неуспешности</a:t>
                      </a:r>
                      <a:endParaRPr lang="ru-RU" sz="24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Высокая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1698783"/>
                  </a:ext>
                </a:extLst>
              </a:tr>
              <a:tr h="563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Низкий уровень вовлеченности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родителей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877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4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2021 году в рамках реализации мероприятий проекта 500+  были определены шесть </a:t>
            </a:r>
            <a:r>
              <a:rPr lang="ru-RU" dirty="0" err="1"/>
              <a:t>антирисковых</a:t>
            </a:r>
            <a:r>
              <a:rPr lang="ru-RU" dirty="0"/>
              <a:t>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32837"/>
            <a:ext cx="10515600" cy="394412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Дефицит педагогических кадров </a:t>
            </a:r>
          </a:p>
          <a:p>
            <a:pPr marL="0" indent="0">
              <a:buNone/>
            </a:pPr>
            <a:r>
              <a:rPr lang="ru-RU" dirty="0"/>
              <a:t>2. Высокая доля обучающихся с ОВЗ</a:t>
            </a:r>
          </a:p>
          <a:p>
            <a:pPr marL="0" indent="0">
              <a:buNone/>
            </a:pPr>
            <a:r>
              <a:rPr lang="ru-RU" dirty="0"/>
              <a:t>3. Низкая учебная мотивация обучающихся</a:t>
            </a:r>
          </a:p>
          <a:p>
            <a:pPr marL="0" indent="0">
              <a:buNone/>
            </a:pPr>
            <a:r>
              <a:rPr lang="ru-RU" dirty="0"/>
              <a:t>4.Пониженный уровень школьного благополучия</a:t>
            </a:r>
          </a:p>
          <a:p>
            <a:pPr marL="0" indent="0">
              <a:buNone/>
            </a:pPr>
            <a:r>
              <a:rPr lang="ru-RU" dirty="0"/>
              <a:t>5. Низкий уровень дисциплины в классе</a:t>
            </a:r>
          </a:p>
          <a:p>
            <a:pPr marL="0" indent="0">
              <a:buNone/>
            </a:pPr>
            <a:r>
              <a:rPr lang="ru-RU" dirty="0"/>
              <a:t>6. Высокая доля обучающихся с рисками учебной </a:t>
            </a:r>
            <a:r>
              <a:rPr lang="ru-RU" dirty="0" err="1"/>
              <a:t>неуспешности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2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235801"/>
              </p:ext>
            </p:extLst>
          </p:nvPr>
        </p:nvGraphicFramePr>
        <p:xfrm>
          <a:off x="350872" y="212651"/>
          <a:ext cx="11451267" cy="6155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970"/>
                <a:gridCol w="1414130"/>
                <a:gridCol w="1850065"/>
                <a:gridCol w="2243470"/>
                <a:gridCol w="1669312"/>
                <a:gridCol w="2913320"/>
              </a:tblGrid>
              <a:tr h="9375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Направление в соответствии с риском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Цель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Задачи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Мероприятие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Результаты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 marL="74930" marR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Управленческие решения и рекомендации по продолжению реализации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429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Дефицит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педагогических кадров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Устранение кадрового дефицита в учреждении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Привлечение студентов старших курсов ВУЗов и СПО на педагогические специальности в школу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Направление запросов в вузы для привлечения молодых специалистов и привлечение студентов старших курсов ВУЗов и СПО на педагогические специальности в школу.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Приняты на работу молодые специалисты на педагогические специальности (учитель английского языка, учитель-логопед, учитель-дефектолог)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 rowSpan="2">
                  <a:txBody>
                    <a:bodyPr/>
                    <a:lstStyle/>
                    <a:p>
                      <a:pPr marL="74930" marR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</a:rPr>
                        <a:t>В результате проведенной работы, в том числе в рамках участия в проекте 500+, проблема дефицита педагогических кадров была решена: обучающиеся с ОВЗ обеспечены необходимым психолого-педагогическим сопровождением, сократилась нагрузка учителей иностранного языка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/>
                </a:tc>
              </a:tr>
              <a:tr h="2642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Заключение договоров о целевом обучении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Проведение </a:t>
                      </a:r>
                      <a:r>
                        <a:rPr lang="ru-RU" sz="1400" dirty="0" err="1">
                          <a:effectLst/>
                        </a:rPr>
                        <a:t>профориентационной</a:t>
                      </a:r>
                      <a:r>
                        <a:rPr lang="ru-RU" sz="1400" dirty="0">
                          <a:effectLst/>
                        </a:rPr>
                        <a:t> работы со старшеклассниками с целью заключения договоров о целевом обучении с выпускниками школы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Заключены 2 договора о целевом обучении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74" marR="56474" marT="7844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0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969215"/>
              </p:ext>
            </p:extLst>
          </p:nvPr>
        </p:nvGraphicFramePr>
        <p:xfrm>
          <a:off x="414668" y="202020"/>
          <a:ext cx="11440633" cy="6166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5276"/>
                <a:gridCol w="1392865"/>
                <a:gridCol w="2083982"/>
                <a:gridCol w="1924493"/>
                <a:gridCol w="1796902"/>
                <a:gridCol w="2977115"/>
              </a:tblGrid>
              <a:tr h="134231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Высокая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доля обучающихся с ОВЗ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Создание в учреждении к 2023 году условий для обеспечения коррекции недостатков в развитии детей с ОВЗ, обучающихся в классах компенсирующего обучения, и оказание помощи детям этой категории в освоении образовательной программы.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Обеспечение специальными педагогическими кадрам (учитель-логопед, учитель-дефектолог, педагог-психолог)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Прием на работу дополнительных специалистов (учителя-логопеда, педагога-психолога, дефектолога)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chemeClr val="tx1"/>
                          </a:solidFill>
                          <a:effectLst/>
                        </a:rPr>
                        <a:t>Внесены дополнительные ставки в штатное расписание, заключены трудовые договоры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 rowSpan="3">
                  <a:txBody>
                    <a:bodyPr/>
                    <a:lstStyle/>
                    <a:p>
                      <a:pPr marL="74930" marR="105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</a:rPr>
                        <a:t>Учреждение имеет многолетний опыт работы по реализации АООП на уровне начального и основного образования. Создана эффективная система условий для коррекции недостатков в развитии детей с ОВЗ. Реализация направления будет продолжена в рамках реализации АООП НОО и АООП ООО в режиме функционирования школы, а также в рамках реализации обновленной Программы развития школы (проект «Дети с ОВЗ»).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045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Создание доступной среды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Привести инфраструктуру школы в соответствие с требованиями ФГОС НОО для обучающихся с ОВЗ (соответствие требованиям дорожной карты по переходу на ФГОС НОО для обучающихся с ОВЗ)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</a:rPr>
                        <a:t>Созданы дополнительные кабинеты учителей-логопедов, учителя-дефектолога, закуплено оборудование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8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</a:rPr>
                        <a:t>Повышение квалификации по вопросам организации обучения детей с ОВЗ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effectLst/>
                        </a:rPr>
                        <a:t>Повышение квалификации по программе ПП «Олигофренопедагогика»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</a:rPr>
                        <a:t>100% педагогов, работающих с детьми с ОВЗ, прошли повышение квалификации 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97" marR="42997" marT="5972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9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444763"/>
              </p:ext>
            </p:extLst>
          </p:nvPr>
        </p:nvGraphicFramePr>
        <p:xfrm>
          <a:off x="266467" y="215991"/>
          <a:ext cx="11652632" cy="6397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296"/>
                <a:gridCol w="1254642"/>
                <a:gridCol w="1616148"/>
                <a:gridCol w="2030819"/>
                <a:gridCol w="2604977"/>
                <a:gridCol w="2987750"/>
              </a:tblGrid>
              <a:tr h="32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Пониженный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уровень школьного благополучия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Выявить объективный уровень школьного благополучия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дополнительного исследования уровня школьного благополучия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30" marR="39930" marT="554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дополнительного исследования уровня школьного благополучия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2. Организация индивидуальной работы с обучающимися, показавшими пониженный уровень благополучия.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30" marR="39930" marT="554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Проведены анкетирование обучающихся и исследование «Социальное самочувствие подростков в классе (с социометрией)» на базе платформы «Директория»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Разработан  и реализуется план индивидуальной работы педагога психолога с детьми, имеющими низкий уровень школьного благополучия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30" marR="39930" marT="5546" marB="0"/>
                </a:tc>
                <a:tc>
                  <a:txBody>
                    <a:bodyPr/>
                    <a:lstStyle/>
                    <a:p>
                      <a:pPr marL="74930" marR="105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</a:rPr>
                        <a:t>Расширенные анкетирования проведенные в 2021 году, в том числе посредством онлайн инструментов платформы «Директория», не подтвердили наличие данного рискового профиля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4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Низкий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уровень дисциплины в классе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Выявить объективный уровень дисциплины в классе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Проведение дополнительного исследования уровня дисциплины в классе 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30" marR="39930" marT="554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дополнительного исследования уровня школьной дисциплины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2. Организация индивидуальной работы с обучающимися, нарушающими дисциплину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30" marR="39930" marT="554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Проведены анкетирование обучающихся и исследование «Социальное самочувствие подростков в классе (с социометрией)» на базе платформы «Директория»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Разработан  и реализуется  План мероприятий на 2021-2022 учебный год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по профилактики и коррекции 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</a:rPr>
                        <a:t>девиантного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 поведения детей и подростков.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30" marR="39930" marT="5546" marB="0"/>
                </a:tc>
                <a:tc>
                  <a:txBody>
                    <a:bodyPr/>
                    <a:lstStyle/>
                    <a:p>
                      <a:pPr marL="74930" marR="105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</a:rPr>
                        <a:t>Расширенные анкетирования проведенные в 2021 году, в том числе посредством онлайн инструментов платформы «Директория», не подтвердили наличие данного рискового профиля.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5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13527"/>
              </p:ext>
            </p:extLst>
          </p:nvPr>
        </p:nvGraphicFramePr>
        <p:xfrm>
          <a:off x="85169" y="103487"/>
          <a:ext cx="11887090" cy="6552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64"/>
                <a:gridCol w="1520455"/>
                <a:gridCol w="2041452"/>
                <a:gridCol w="3200400"/>
                <a:gridCol w="3370519"/>
              </a:tblGrid>
              <a:tr h="172458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Низкая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учебная мотивация обучающихся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Повышение доли обучающихся 5-8 классов с высокой мотивацией к обучению к концу 2021-2022 учебного года средствами ИОМ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Разработка ИОМ для отдельных обучающихся на основе анкетирования и диагностики.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Провести диагностику уровня учебной мотивации у обучающихся 5-8 классов, выявить ведущие учебные мотивы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</a:rPr>
                        <a:t>Проведена диагностика уровня учебной мотивации у обучающихся 5-8 классов,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2416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Провести анкетирование родителей и детей для выявлений предпочтений в части формирования ИОМ через выбор программ внеурочной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Внесены изменения в Планы внеурочной деятельности (реализация программ «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</a:rPr>
                        <a:t>Роботехника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» и «Шахматы»), заключены договоры о сетевой форме реализации ООП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032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</a:rPr>
                        <a:t>Корректировка рабочих программ по предметам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Внесено изменение в рабочую программу по предмету «Технология»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378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</a:rPr>
                        <a:t>Разработать ИОМ для отдельных обучающихся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Разработаны ИОМ для высоко и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</a:rPr>
                        <a:t>низкомотивированных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</a:rPr>
                        <a:t> обучающихся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32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«Высокая </a:t>
            </a:r>
            <a:r>
              <a:rPr lang="ru-RU" sz="3600" dirty="0"/>
              <a:t>доля обучающихся с рисками учебной </a:t>
            </a:r>
            <a:r>
              <a:rPr lang="ru-RU" sz="3600" dirty="0" err="1" smtClean="0"/>
              <a:t>неуспешности</a:t>
            </a:r>
            <a:r>
              <a:rPr lang="ru-RU" sz="3600" dirty="0" smtClean="0"/>
              <a:t>», «Низкая </a:t>
            </a:r>
            <a:r>
              <a:rPr lang="ru-RU" sz="3600" dirty="0"/>
              <a:t>учебная мотивация </a:t>
            </a:r>
            <a:r>
              <a:rPr lang="ru-RU" sz="3600" dirty="0" smtClean="0"/>
              <a:t>обучающихся»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995" y="1825624"/>
            <a:ext cx="11100391" cy="461770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Качество знаний по школе является стабильным и подтверждается результатами государственной итоговой аттестаций, внешними мониторинговыми исследованиями.</a:t>
            </a:r>
          </a:p>
          <a:p>
            <a:r>
              <a:rPr lang="ru-RU" dirty="0"/>
              <a:t>Успеваемость на ОГЭ по математике и русскому языку в течение трех лет стабильно составляет 100%, качество повысилось на 7%  по русскому языку и на 12% по математике. Все обучающиеся успешно закончили учебный год и получили аттестаты.</a:t>
            </a:r>
          </a:p>
          <a:p>
            <a:r>
              <a:rPr lang="ru-RU" dirty="0"/>
              <a:t>Результаты сдачи ЕГЭ в 2021 году выше </a:t>
            </a:r>
            <a:r>
              <a:rPr lang="ru-RU" dirty="0" err="1"/>
              <a:t>среднеобластных</a:t>
            </a:r>
            <a:r>
              <a:rPr lang="ru-RU" dirty="0"/>
              <a:t> по математике, обществознанию, информатике и английскому языку. Все обучающиеся успешно закончили учебный год и получили аттестаты.</a:t>
            </a:r>
          </a:p>
          <a:p>
            <a:r>
              <a:rPr lang="ru-RU" dirty="0"/>
              <a:t>В 2021 учебном году обучающиеся школы достигли значительных результатов на региональном этапе ВСОШ. Обучающиеся школы стали призерами в олимпиадах по биологии, литературе, экономике, праву, истории.</a:t>
            </a:r>
          </a:p>
          <a:p>
            <a:r>
              <a:rPr lang="ru-RU" dirty="0" smtClean="0"/>
              <a:t>Разработаны и реализуются </a:t>
            </a:r>
            <a:r>
              <a:rPr lang="ru-RU" dirty="0"/>
              <a:t>ИОМ для отдельных обучающихся (</a:t>
            </a:r>
            <a:r>
              <a:rPr lang="ru-RU" dirty="0" smtClean="0"/>
              <a:t>низко мотивированных </a:t>
            </a:r>
            <a:r>
              <a:rPr lang="ru-RU" dirty="0"/>
              <a:t>и высокомотивированных) </a:t>
            </a:r>
          </a:p>
          <a:p>
            <a:r>
              <a:rPr lang="ru-RU" dirty="0"/>
              <a:t>П</a:t>
            </a:r>
            <a:r>
              <a:rPr lang="ru-RU" dirty="0" smtClean="0"/>
              <a:t>родолжает </a:t>
            </a:r>
            <a:r>
              <a:rPr lang="ru-RU" dirty="0"/>
              <a:t>сохраняться достаточно высокий процент обучающихся, которые показывают неудовлетворительные результаты на контрольных работах, академически неуспешны. Рекомендуется продолжить работу по данному направлению в 2022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2772"/>
            <a:ext cx="10515600" cy="57941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err="1" smtClean="0"/>
              <a:t>Антирисковые</a:t>
            </a:r>
            <a:r>
              <a:rPr lang="ru-RU" b="1" dirty="0" smtClean="0"/>
              <a:t> профили 2022 г.</a:t>
            </a:r>
          </a:p>
          <a:p>
            <a:pPr marL="514350" indent="-514350">
              <a:buAutoNum type="arabicParenR"/>
            </a:pPr>
            <a:r>
              <a:rPr lang="ru-RU" dirty="0" smtClean="0"/>
              <a:t>Низкая </a:t>
            </a:r>
            <a:r>
              <a:rPr lang="ru-RU" dirty="0"/>
              <a:t>учебная мотивация </a:t>
            </a:r>
            <a:r>
              <a:rPr lang="ru-RU" dirty="0" smtClean="0"/>
              <a:t>обучающихся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Высокая </a:t>
            </a:r>
            <a:r>
              <a:rPr lang="ru-RU" dirty="0"/>
              <a:t>доля обучающихся с рисками учебной </a:t>
            </a:r>
            <a:r>
              <a:rPr lang="ru-RU" dirty="0" err="1" smtClean="0"/>
              <a:t>неуспешности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Основные </a:t>
            </a:r>
            <a:r>
              <a:rPr lang="ru-RU" b="1" dirty="0"/>
              <a:t>механизмы работы с рисковыми </a:t>
            </a:r>
            <a:r>
              <a:rPr lang="ru-RU" b="1" dirty="0" smtClean="0"/>
              <a:t>профилями: </a:t>
            </a:r>
          </a:p>
          <a:p>
            <a:pPr marL="0" indent="0">
              <a:buNone/>
            </a:pPr>
            <a:r>
              <a:rPr lang="ru-RU" dirty="0" smtClean="0"/>
              <a:t>- сопровождение </a:t>
            </a:r>
            <a:r>
              <a:rPr lang="ru-RU" dirty="0"/>
              <a:t>реализации ИОМ обучающимися и работа с вовлечением школьников в содержание образования;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коррекция </a:t>
            </a:r>
            <a:r>
              <a:rPr lang="ru-RU" dirty="0"/>
              <a:t>образовательной программы обучающихся в соответствии с  рекомендациями </a:t>
            </a:r>
            <a:r>
              <a:rPr lang="ru-RU" dirty="0" err="1"/>
              <a:t>ТПМПк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реализация </a:t>
            </a:r>
            <a:r>
              <a:rPr lang="ru-RU" dirty="0"/>
              <a:t>в образовательной деятельности методов </a:t>
            </a:r>
            <a:r>
              <a:rPr lang="ru-RU" dirty="0" err="1"/>
              <a:t>критериального</a:t>
            </a:r>
            <a:r>
              <a:rPr lang="ru-RU" dirty="0"/>
              <a:t> оценивания образовательных </a:t>
            </a:r>
            <a:r>
              <a:rPr lang="ru-RU" dirty="0" smtClean="0"/>
              <a:t>результатов</a:t>
            </a:r>
          </a:p>
          <a:p>
            <a:pPr marL="0" indent="0">
              <a:buNone/>
            </a:pPr>
            <a:r>
              <a:rPr lang="ru-RU" dirty="0" smtClean="0"/>
              <a:t>- проведение </a:t>
            </a:r>
            <a:r>
              <a:rPr lang="ru-RU" dirty="0"/>
              <a:t>повышение квалификации педагогов по вопросам: индивидуализации обучения, сопровождения низко мотивированных </a:t>
            </a:r>
            <a:r>
              <a:rPr lang="ru-RU" dirty="0" smtClean="0"/>
              <a:t>обучающихся.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2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1907</Words>
  <Application>Microsoft Office PowerPoint</Application>
  <PresentationFormat>Произвольный</PresentationFormat>
  <Paragraphs>215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общеобразовательное учреждение «Киришская средняя общеобразовательная школа №3» </vt:lpstr>
      <vt:lpstr>Рисковые профили 2021</vt:lpstr>
      <vt:lpstr>В 2021 году в рамках реализации мероприятий проекта 500+  были определены шесть антирисковых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«Высокая доля обучающихся с рисками учебной неуспешности», «Низкая учебная мотивация обучающихся»</vt:lpstr>
      <vt:lpstr>Презентация PowerPoint</vt:lpstr>
      <vt:lpstr>Разработанные документы</vt:lpstr>
      <vt:lpstr>Презентация PowerPoint</vt:lpstr>
      <vt:lpstr>Презентация PowerPoint</vt:lpstr>
      <vt:lpstr>Презентация PowerPoint</vt:lpstr>
      <vt:lpstr>Показатели и критерии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«Киришская средняя общеобразовательная школа №3»</dc:title>
  <dc:creator>admin</dc:creator>
  <cp:lastModifiedBy>Пользователь Windows</cp:lastModifiedBy>
  <cp:revision>29</cp:revision>
  <dcterms:created xsi:type="dcterms:W3CDTF">2021-05-25T18:51:56Z</dcterms:created>
  <dcterms:modified xsi:type="dcterms:W3CDTF">2022-04-20T13:40:39Z</dcterms:modified>
</cp:coreProperties>
</file>