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09" r:id="rId1"/>
  </p:sldMasterIdLst>
  <p:notesMasterIdLst>
    <p:notesMasterId r:id="rId14"/>
  </p:notesMasterIdLst>
  <p:handoutMasterIdLst>
    <p:handoutMasterId r:id="rId15"/>
  </p:handoutMasterIdLst>
  <p:sldIdLst>
    <p:sldId id="2501" r:id="rId2"/>
    <p:sldId id="2512" r:id="rId3"/>
    <p:sldId id="3322" r:id="rId4"/>
    <p:sldId id="3323" r:id="rId5"/>
    <p:sldId id="3324" r:id="rId6"/>
    <p:sldId id="3325" r:id="rId7"/>
    <p:sldId id="3326" r:id="rId8"/>
    <p:sldId id="3330" r:id="rId9"/>
    <p:sldId id="3329" r:id="rId10"/>
    <p:sldId id="3327" r:id="rId11"/>
    <p:sldId id="3328" r:id="rId12"/>
    <p:sldId id="3321" r:id="rId13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E91E09"/>
    <a:srgbClr val="FF66FF"/>
    <a:srgbClr val="FFCCFF"/>
    <a:srgbClr val="CC00FF"/>
    <a:srgbClr val="FF99CC"/>
    <a:srgbClr val="99CCFF"/>
    <a:srgbClr val="00CC00"/>
    <a:srgbClr val="CC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440" autoAdjust="0"/>
    <p:restoredTop sz="97536" autoAdjust="0"/>
  </p:normalViewPr>
  <p:slideViewPr>
    <p:cSldViewPr>
      <p:cViewPr>
        <p:scale>
          <a:sx n="110" d="100"/>
          <a:sy n="110" d="100"/>
        </p:scale>
        <p:origin x="-714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-8184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3133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90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90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0388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90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50388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60F8818-F7FC-4AAB-8FFB-5B0E2298D3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50292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0388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50388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B13E267-6955-4BCF-844E-ABCBACA404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4C2D98-242C-4A31-8D71-8FE85FF0791E}" type="slidenum">
              <a:rPr lang="ru-RU" altLang="ru-RU" smtClean="0">
                <a:cs typeface="Arial" charset="0"/>
              </a:rPr>
              <a:pPr/>
              <a:t>1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3886200" y="9450388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40977E01-80EF-4706-8426-2B5EC77E99AC}" type="slidenum">
              <a:rPr lang="ru-RU" altLang="ru-RU" sz="1200">
                <a:latin typeface="Times New Roman" pitchFamily="18" charset="0"/>
              </a:rPr>
              <a:pPr algn="r" eaLnBrk="0" hangingPunct="0"/>
              <a:t>2</a:t>
            </a:fld>
            <a:endParaRPr lang="ru-RU" altLang="ru-RU" sz="1200">
              <a:latin typeface="Times New Roman" pitchFamily="18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C220A-DF3B-4D86-9AF6-62FC057464A8}" type="datetime1">
              <a:rPr lang="ru-RU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7F4AE-D1ED-4112-9995-19F2675BD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126F9-4BC9-4F3E-80C5-E32737C1BB93}" type="datetime1">
              <a:rPr lang="ru-RU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737AC-BF34-482A-ACDA-06D2E70255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FBE27-001D-4848-841A-FEE3AB3A9BB9}" type="datetime1">
              <a:rPr lang="ru-RU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365FF-2E8B-474C-B2AA-868109D6A8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advTm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85652-7515-4AB9-BD10-CC0C3B2E382F}" type="datetime1">
              <a:rPr lang="ru-RU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41B07-53E9-4286-9776-A804320F6D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advTm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3C4E8-3A1B-494D-A921-AB7556FBF38C}" type="datetime1">
              <a:rPr lang="ru-RU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51E04-48D4-49B9-8EE7-C296FA8E0D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advTm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C6256-DCF4-47E2-955C-2E0B29A99118}" type="datetime1">
              <a:rPr lang="ru-RU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97E1B-065F-42B9-9170-B5FCE4E3BF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F498A-FF30-42E5-A591-3980B8CD7C99}" type="datetime1">
              <a:rPr lang="ru-RU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43094-6A80-4B77-80FE-11A798159F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8D8F0-A867-45CD-9820-EDCF69D7ECB3}" type="datetime1">
              <a:rPr lang="ru-RU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E3342-F9C5-4CD0-AF2E-370185ED52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6E03B-EB37-45E3-AFE2-BA0A58BEB5D9}" type="datetime1">
              <a:rPr lang="ru-RU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55CBD-5633-47EA-9AB7-4447F6C328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F57E5-CF08-4B7F-BFAA-FBA53CDAE848}" type="datetime1">
              <a:rPr lang="ru-RU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54D6-3111-445B-A621-38EA3BA479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650CE-B642-425E-B15C-0E7E40801C7A}" type="datetime1">
              <a:rPr lang="ru-RU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4C3CD-1524-467C-A8CF-A2FCE3106C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B262B-5FB0-4020-9A1B-EB9CA3EE9207}" type="datetime1">
              <a:rPr lang="ru-RU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78578-7D79-4086-B972-E0B3DEACC5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81D83-1A9B-488E-8EBC-E09F7CD6DDAD}" type="datetime1">
              <a:rPr lang="ru-RU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11965-A855-4FC7-834B-6F975B3817F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F6B4C-39A5-4CE9-BC36-CC1DAEEFBC2D}" type="datetime1">
              <a:rPr lang="ru-RU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7A7AF-9B7E-461B-9682-6846696933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96F73-07D9-4CA0-926E-EB42144DBE80}" type="datetime1">
              <a:rPr lang="ru-RU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43461-BB13-4429-B7BC-D9EE4BC170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27E66-E31D-4D6C-AD7B-A1F291F75A6D}" type="datetime1">
              <a:rPr lang="ru-RU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3D2CF-63C0-4523-99FB-68AE628060B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F7562-1522-42D1-BFB3-794695D32DFF}" type="datetime1">
              <a:rPr lang="ru-RU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A8503-532C-4F4B-BCBE-A01C6041D2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Щелчок правит 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95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B9FD9A7-1ECF-4432-B1BE-01A323834639}" type="datetime1">
              <a:rPr lang="ru-RU"/>
              <a:pPr>
                <a:defRPr/>
              </a:pPr>
              <a:t>25.04.2022</a:t>
            </a:fld>
            <a:endParaRPr lang="ru-RU"/>
          </a:p>
        </p:txBody>
      </p:sp>
      <p:sp>
        <p:nvSpPr>
          <p:cNvPr id="495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5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150D5AF-901A-47A7-B5CF-89EE9B030A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25" r:id="rId2"/>
    <p:sldLayoutId id="2147483724" r:id="rId3"/>
    <p:sldLayoutId id="2147483723" r:id="rId4"/>
    <p:sldLayoutId id="2147483722" r:id="rId5"/>
    <p:sldLayoutId id="2147483721" r:id="rId6"/>
    <p:sldLayoutId id="2147483720" r:id="rId7"/>
    <p:sldLayoutId id="2147483719" r:id="rId8"/>
    <p:sldLayoutId id="2147483718" r:id="rId9"/>
    <p:sldLayoutId id="2147483717" r:id="rId10"/>
    <p:sldLayoutId id="2147483716" r:id="rId11"/>
    <p:sldLayoutId id="2147483715" r:id="rId12"/>
    <p:sldLayoutId id="2147483714" r:id="rId13"/>
    <p:sldLayoutId id="2147483713" r:id="rId14"/>
    <p:sldLayoutId id="2147483712" r:id="rId15"/>
    <p:sldLayoutId id="2147483711" r:id="rId16"/>
    <p:sldLayoutId id="2147483710" r:id="rId17"/>
  </p:sldLayoutIdLst>
  <p:transition advTm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3"/>
          <p:cNvSpPr txBox="1">
            <a:spLocks noChangeArrowheads="1"/>
          </p:cNvSpPr>
          <p:nvPr/>
        </p:nvSpPr>
        <p:spPr bwMode="auto">
          <a:xfrm>
            <a:off x="9813925" y="6518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2150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651500" y="5581650"/>
            <a:ext cx="3492500" cy="9366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altLang="ru-RU" sz="2000" b="1" smtClean="0">
                <a:solidFill>
                  <a:schemeClr val="tx2"/>
                </a:solidFill>
                <a:latin typeface="Arial" charset="0"/>
              </a:rPr>
              <a:t>Директор</a:t>
            </a:r>
          </a:p>
          <a:p>
            <a:pPr>
              <a:spcBef>
                <a:spcPct val="0"/>
              </a:spcBef>
            </a:pPr>
            <a:r>
              <a:rPr lang="ru-RU" altLang="ru-RU" sz="2000" b="1" smtClean="0">
                <a:solidFill>
                  <a:schemeClr val="tx2"/>
                </a:solidFill>
                <a:latin typeface="Arial" charset="0"/>
              </a:rPr>
              <a:t> МОУ «Осьминская СОШ»  Е.М.Николаева</a:t>
            </a:r>
          </a:p>
          <a:p>
            <a:pPr>
              <a:spcBef>
                <a:spcPct val="0"/>
              </a:spcBef>
            </a:pPr>
            <a:r>
              <a:rPr lang="ru-RU" altLang="ru-RU" sz="2000" b="1" smtClean="0">
                <a:solidFill>
                  <a:schemeClr val="tx2"/>
                </a:solidFill>
                <a:latin typeface="Arial" charset="0"/>
              </a:rPr>
              <a:t>апрель, 2022 г.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107950" y="2276475"/>
            <a:ext cx="8928100" cy="274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ru-RU">
                <a:solidFill>
                  <a:schemeClr val="tx2"/>
                </a:solidFill>
              </a:rPr>
              <a:t>Ленинградская область </a:t>
            </a:r>
            <a:br>
              <a:rPr lang="ru-RU">
                <a:solidFill>
                  <a:schemeClr val="tx2"/>
                </a:solidFill>
              </a:rPr>
            </a:br>
            <a:r>
              <a:rPr lang="ru-RU">
                <a:solidFill>
                  <a:schemeClr val="tx2"/>
                </a:solidFill>
              </a:rPr>
              <a:t>Лужский муниципальный район</a:t>
            </a:r>
            <a:br>
              <a:rPr lang="ru-RU">
                <a:solidFill>
                  <a:schemeClr val="tx2"/>
                </a:solidFill>
              </a:rPr>
            </a:br>
            <a:r>
              <a:rPr lang="ru-RU">
                <a:solidFill>
                  <a:schemeClr val="tx2"/>
                </a:solidFill>
              </a:rPr>
              <a:t>МОУ «Осьминская СОШ»</a:t>
            </a:r>
            <a:r>
              <a:rPr lang="ru-RU" altLang="ru-RU"/>
              <a:t> </a:t>
            </a:r>
          </a:p>
          <a:p>
            <a:pPr algn="ctr"/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Представление работы управленческой команды</a:t>
            </a:r>
          </a:p>
          <a:p>
            <a:pPr algn="ctr"/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 МОУ «Осьминская СОШ» </a:t>
            </a:r>
          </a:p>
          <a:p>
            <a:pPr algn="ctr"/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в проекте «500+»</a:t>
            </a:r>
          </a:p>
          <a:p>
            <a:pPr algn="ctr"/>
            <a:endParaRPr lang="ru-RU" altLang="ru-RU" sz="24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1508" name="Picture 6" descr="school3"/>
          <p:cNvPicPr>
            <a:picLocks noChangeAspect="1" noChangeArrowheads="1"/>
          </p:cNvPicPr>
          <p:nvPr>
            <p:ph type="title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971550" y="620713"/>
            <a:ext cx="7165975" cy="1143000"/>
          </a:xfrm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1143000"/>
          </a:xfrm>
        </p:spPr>
        <p:txBody>
          <a:bodyPr/>
          <a:lstStyle/>
          <a:p>
            <a:r>
              <a:rPr lang="ru-RU" sz="2800" smtClean="0"/>
              <a:t>Ожидаемые результаты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7772400" cy="47625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smtClean="0"/>
              <a:t>     Переход школы в эффективный режим работы:</a:t>
            </a:r>
          </a:p>
          <a:p>
            <a:r>
              <a:rPr lang="ru-RU" sz="2800" smtClean="0"/>
              <a:t>Увеличение доли педагогических работников, использующих в образовательном процессе элементов формирующего оценивания.</a:t>
            </a:r>
          </a:p>
          <a:p>
            <a:r>
              <a:rPr lang="ru-RU" sz="2800" smtClean="0"/>
              <a:t>Увеличение доли обучающихся, в том числе и обучающихся с ОВЗ, демонстрирующих положительную динамику в освоении образовательных программ.</a:t>
            </a:r>
          </a:p>
        </p:txBody>
      </p:sp>
    </p:spTree>
  </p:cSld>
  <p:clrMapOvr>
    <a:masterClrMapping/>
  </p:clrMapOvr>
  <p:transition advTm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/>
              <a:t>Целевые индикаторы и показатели</a:t>
            </a:r>
            <a:r>
              <a:rPr lang="ru-RU" smtClean="0"/>
              <a:t> 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smtClean="0"/>
              <a:t>Доля педагогических работников, имеющих проблемы в использовании элементов формирующего оценивания в образовательном процессе, снизится на 56 % от общего числа педагогических работников в образовательной организации.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Доля обучающихся из малообеспеченных семей, имеющих отрицательную динамику, снизится на 4 % от общего количества обучающихся из малообеспеченных семей в образовательной организации.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Доля обучающихся с ОВЗ, имеющих отрицательную динамику, снизится на 6 % от общего количества обучающихся с ОВЗ в образовательной организации. </a:t>
            </a:r>
          </a:p>
        </p:txBody>
      </p:sp>
    </p:spTree>
  </p:cSld>
  <p:clrMapOvr>
    <a:masterClrMapping/>
  </p:clrMapOvr>
  <p:transition advTm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СПАСИБО ЗА ВНИМАНИЕ!</a:t>
            </a:r>
          </a:p>
        </p:txBody>
      </p:sp>
    </p:spTree>
  </p:cSld>
  <p:clrMapOvr>
    <a:masterClrMapping/>
  </p:clrMapOvr>
  <p:transition advTm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C248B2-8088-464B-88E6-72E1CBA3540B}" type="slidenum">
              <a:rPr lang="ru-RU" altLang="ru-RU" smtClean="0">
                <a:cs typeface="Arial" charset="0"/>
              </a:rPr>
              <a:pPr/>
              <a:t>2</a:t>
            </a:fld>
            <a:endParaRPr lang="ru-RU" altLang="ru-RU" smtClean="0">
              <a:cs typeface="Arial" charset="0"/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9813925" y="6518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897029" name="AutoShape 5"/>
          <p:cNvSpPr>
            <a:spLocks noChangeArrowheads="1"/>
          </p:cNvSpPr>
          <p:nvPr/>
        </p:nvSpPr>
        <p:spPr bwMode="gray">
          <a:xfrm>
            <a:off x="468313" y="152400"/>
            <a:ext cx="8101012" cy="647700"/>
          </a:xfrm>
          <a:prstGeom prst="roundRect">
            <a:avLst>
              <a:gd name="adj" fmla="val 49106"/>
            </a:avLst>
          </a:prstGeom>
          <a:solidFill>
            <a:schemeClr val="accent5">
              <a:lumMod val="10000"/>
            </a:schemeClr>
          </a:solidFill>
          <a:ln w="28575">
            <a:solidFill>
              <a:schemeClr val="accent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Характеристика образовательной организации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на начало участия в проекте «500+»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3556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107950" y="1187450"/>
            <a:ext cx="9001125" cy="551815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 sz="2800" b="1" smtClean="0"/>
              <a:t>       В 2021-2022 учебном году учебно-воспитательный процесс осуществляется в 1-9 классах.</a:t>
            </a:r>
          </a:p>
          <a:p>
            <a:pPr marL="609600" indent="-609600">
              <a:buFontTx/>
              <a:buNone/>
            </a:pPr>
            <a:r>
              <a:rPr lang="ru-RU" sz="2800" b="1" smtClean="0"/>
              <a:t>      В настоящее время в школе обучается 132 ученика.</a:t>
            </a:r>
          </a:p>
          <a:p>
            <a:pPr marL="609600" indent="-609600">
              <a:buFontTx/>
              <a:buNone/>
            </a:pPr>
            <a:r>
              <a:rPr lang="ru-RU" sz="2800" b="1" smtClean="0"/>
              <a:t>      Средняя наполняемость – 14 человек.</a:t>
            </a:r>
          </a:p>
          <a:p>
            <a:pPr marL="609600" indent="-609600">
              <a:buFontTx/>
              <a:buNone/>
            </a:pPr>
            <a:r>
              <a:rPr lang="ru-RU" sz="2800" b="1" smtClean="0"/>
              <a:t>      В течение нескольких лет наблюдается рост количества обучающихся за счет приезжающих из других регионов, из районов Ленинградской области и г. Санкт-Петербурга. </a:t>
            </a:r>
            <a:endParaRPr lang="ru-RU" sz="3600" b="1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buFontTx/>
              <a:buNone/>
            </a:pPr>
            <a:r>
              <a:rPr lang="ru-RU" sz="3600" b="1" smtClean="0"/>
              <a:t>      </a:t>
            </a:r>
            <a:endParaRPr lang="ru-RU" sz="3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Характеристика образовательной организации</a:t>
            </a:r>
            <a:br>
              <a:rPr lang="ru-RU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на начало участия в проекте «500+»</a:t>
            </a:r>
            <a:r>
              <a:rPr lang="ru-RU" sz="2800" smtClean="0">
                <a:solidFill>
                  <a:schemeClr val="tx1"/>
                </a:solidFill>
              </a:rPr>
              <a:t> </a:t>
            </a:r>
            <a:br>
              <a:rPr lang="ru-RU" sz="2800" smtClean="0">
                <a:solidFill>
                  <a:schemeClr val="tx1"/>
                </a:solidFill>
              </a:rPr>
            </a:br>
            <a:endParaRPr lang="ru-RU" sz="2800" smtClean="0">
              <a:solidFill>
                <a:schemeClr val="tx1"/>
              </a:solidFill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 smtClean="0"/>
              <a:t>     </a:t>
            </a:r>
            <a:r>
              <a:rPr lang="ru-RU" sz="2000" b="1" smtClean="0"/>
              <a:t>Всего педагогических работников в школе 11 человек.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smtClean="0"/>
              <a:t>      Из которых: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smtClean="0"/>
              <a:t>      - с высшим образованием- 7;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smtClean="0"/>
              <a:t>      - со средним специальным – 4 (3 чел. прошли профессиональную переподготовку по направлению «Педагогическое образование»).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smtClean="0"/>
              <a:t>     - 2 педагога (18,2%) имеют первую квалификационную категорию;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smtClean="0"/>
              <a:t>    - 7 педагогов (63,6%) – соответствие занимаемой должности;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smtClean="0"/>
              <a:t>    - 2 педагога  (18,2%) – не имеют категории.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b="1" smtClean="0"/>
              <a:t>      Средний возраст преподавателей – 56,4 года. Пенсионеров по возрасту – 8 (72,7%)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000" b="1" smtClean="0"/>
          </a:p>
          <a:p>
            <a:pPr>
              <a:lnSpc>
                <a:spcPct val="90000"/>
              </a:lnSpc>
              <a:buFontTx/>
              <a:buNone/>
            </a:pPr>
            <a:endParaRPr lang="ru-RU" smtClean="0"/>
          </a:p>
          <a:p>
            <a:pPr>
              <a:lnSpc>
                <a:spcPct val="90000"/>
              </a:lnSpc>
            </a:pPr>
            <a:endParaRPr lang="ru-RU" sz="2400" smtClean="0"/>
          </a:p>
        </p:txBody>
      </p:sp>
    </p:spTree>
  </p:cSld>
  <p:clrMapOvr>
    <a:masterClrMapping/>
  </p:clrMapOvr>
  <p:transition advTm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Характеристика образовательной организации</a:t>
            </a:r>
            <a:br>
              <a:rPr lang="ru-RU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на начало участия в проекте «500+»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b="1" smtClean="0"/>
              <a:t>    Звание «Отличник народного просвещения» имеют 3 педагога (27,3%).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smtClean="0"/>
              <a:t>   «Учитель года» - 1 педагог (9,1%)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smtClean="0"/>
              <a:t>    Награждены: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smtClean="0"/>
              <a:t>    -Грамотой Министерства образования и науки РФ – 2 человека (18,2%)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smtClean="0"/>
              <a:t>   - Грамотами и Благодарственными письмами Законодательного собрания Ленинградской области и Комитета общего и профессионального образования Ленинградской области – 9 человек (81,9%)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smtClean="0"/>
              <a:t>    </a:t>
            </a:r>
          </a:p>
          <a:p>
            <a:pPr>
              <a:lnSpc>
                <a:spcPct val="80000"/>
              </a:lnSpc>
            </a:pPr>
            <a:endParaRPr lang="ru-RU" sz="2800" smtClean="0"/>
          </a:p>
        </p:txBody>
      </p:sp>
    </p:spTree>
  </p:cSld>
  <p:clrMapOvr>
    <a:masterClrMapping/>
  </p:clrMapOvr>
  <p:transition advTm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Маркеры низких результатов, выявленных в результате внутришкольного контроля до вхождения в проект «500+» (самодиагностика)</a:t>
            </a:r>
          </a:p>
        </p:txBody>
      </p:sp>
      <p:sp>
        <p:nvSpPr>
          <p:cNvPr id="27650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84213" y="1989138"/>
            <a:ext cx="3810000" cy="4114800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smtClean="0"/>
              <a:t>    Уровень обученности обучающихся школы:</a:t>
            </a:r>
          </a:p>
          <a:p>
            <a:pPr>
              <a:buFontTx/>
              <a:buNone/>
            </a:pPr>
            <a:endParaRPr lang="ru-RU" sz="1800" b="1" u="sng" smtClean="0"/>
          </a:p>
          <a:p>
            <a:pPr>
              <a:buFontTx/>
              <a:buNone/>
            </a:pPr>
            <a:r>
              <a:rPr lang="ru-RU" sz="1800" b="1" u="sng" smtClean="0"/>
              <a:t>2020-2021 учебный год</a:t>
            </a:r>
            <a:r>
              <a:rPr lang="ru-RU" sz="1800" smtClean="0"/>
              <a:t> </a:t>
            </a:r>
          </a:p>
          <a:p>
            <a:pPr>
              <a:buFontTx/>
              <a:buNone/>
            </a:pPr>
            <a:r>
              <a:rPr lang="ru-RU" sz="1800" smtClean="0"/>
              <a:t>Успеваемость составила: </a:t>
            </a:r>
            <a:r>
              <a:rPr lang="ru-RU" sz="1800" b="1" smtClean="0"/>
              <a:t>95 %</a:t>
            </a:r>
            <a:r>
              <a:rPr lang="ru-RU" sz="1800" smtClean="0"/>
              <a:t> </a:t>
            </a:r>
          </a:p>
          <a:p>
            <a:pPr>
              <a:buFontTx/>
              <a:buNone/>
            </a:pPr>
            <a:r>
              <a:rPr lang="ru-RU" sz="1800" smtClean="0"/>
              <a:t>Количество обучающихся</a:t>
            </a:r>
          </a:p>
          <a:p>
            <a:pPr>
              <a:buFontTx/>
              <a:buNone/>
            </a:pPr>
            <a:r>
              <a:rPr lang="ru-RU" sz="1800" smtClean="0"/>
              <a:t> на "4" и "5" – 27% </a:t>
            </a:r>
          </a:p>
          <a:p>
            <a:pPr>
              <a:buFontTx/>
              <a:buNone/>
            </a:pPr>
            <a:r>
              <a:rPr lang="ru-RU" sz="1800" smtClean="0"/>
              <a:t>Количество отличников – 1,9%</a:t>
            </a:r>
          </a:p>
          <a:p>
            <a:endParaRPr lang="ru-RU" smtClean="0"/>
          </a:p>
        </p:txBody>
      </p:sp>
      <p:sp>
        <p:nvSpPr>
          <p:cNvPr id="27651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3438" y="1989138"/>
            <a:ext cx="38100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1400" b="1" u="sng" smtClean="0"/>
              <a:t>2021-2022 учебный год</a:t>
            </a:r>
            <a:endParaRPr lang="ru-RU" sz="1400" b="1" smtClean="0"/>
          </a:p>
          <a:p>
            <a:pPr algn="ctr">
              <a:buFontTx/>
              <a:buNone/>
            </a:pPr>
            <a:r>
              <a:rPr lang="ru-RU" sz="1400" b="1" smtClean="0"/>
              <a:t> </a:t>
            </a:r>
            <a:r>
              <a:rPr lang="ru-RU" sz="1400" b="1" u="sng" smtClean="0"/>
              <a:t>1 четверть</a:t>
            </a:r>
          </a:p>
          <a:p>
            <a:pPr>
              <a:buFontTx/>
              <a:buNone/>
            </a:pPr>
            <a:r>
              <a:rPr lang="ru-RU" sz="1400" b="1" smtClean="0"/>
              <a:t>Успеваемость составила: 91%</a:t>
            </a:r>
          </a:p>
          <a:p>
            <a:pPr>
              <a:buFontTx/>
              <a:buNone/>
            </a:pPr>
            <a:r>
              <a:rPr lang="ru-RU" sz="1400" b="1" smtClean="0"/>
              <a:t>Количество обучающихся на «4» и «5» – 18,5%</a:t>
            </a:r>
          </a:p>
          <a:p>
            <a:pPr algn="ctr">
              <a:buFontTx/>
              <a:buNone/>
            </a:pPr>
            <a:r>
              <a:rPr lang="ru-RU" sz="1400" b="1" u="sng" smtClean="0"/>
              <a:t>2 четверть </a:t>
            </a:r>
            <a:endParaRPr lang="ru-RU" sz="1400" smtClean="0"/>
          </a:p>
          <a:p>
            <a:pPr>
              <a:buFontTx/>
              <a:buNone/>
            </a:pPr>
            <a:r>
              <a:rPr lang="ru-RU" sz="1400" smtClean="0"/>
              <a:t>Успеваемость составила: </a:t>
            </a:r>
            <a:r>
              <a:rPr lang="ru-RU" sz="1400" b="1" smtClean="0"/>
              <a:t>100 %</a:t>
            </a:r>
            <a:r>
              <a:rPr lang="ru-RU" sz="1400" smtClean="0"/>
              <a:t> </a:t>
            </a:r>
          </a:p>
          <a:p>
            <a:pPr>
              <a:buFontTx/>
              <a:buNone/>
            </a:pPr>
            <a:r>
              <a:rPr lang="ru-RU" sz="1400" smtClean="0"/>
              <a:t>Количество обучающихся</a:t>
            </a:r>
          </a:p>
          <a:p>
            <a:pPr>
              <a:buFontTx/>
              <a:buNone/>
            </a:pPr>
            <a:r>
              <a:rPr lang="ru-RU" sz="1400" smtClean="0"/>
              <a:t> на "4" и "5" – 23,6% </a:t>
            </a:r>
          </a:p>
          <a:p>
            <a:pPr algn="ctr">
              <a:buFontTx/>
              <a:buNone/>
            </a:pPr>
            <a:r>
              <a:rPr lang="ru-RU" sz="1400" b="1" u="sng" smtClean="0"/>
              <a:t>3 четверть </a:t>
            </a:r>
            <a:endParaRPr lang="ru-RU" sz="1400" smtClean="0"/>
          </a:p>
          <a:p>
            <a:pPr>
              <a:buFontTx/>
              <a:buNone/>
            </a:pPr>
            <a:r>
              <a:rPr lang="ru-RU" sz="1400" smtClean="0"/>
              <a:t>Успеваемость составила: </a:t>
            </a:r>
            <a:r>
              <a:rPr lang="ru-RU" sz="1400" b="1" smtClean="0"/>
              <a:t>93,7 %</a:t>
            </a:r>
            <a:r>
              <a:rPr lang="ru-RU" sz="1400" smtClean="0"/>
              <a:t> </a:t>
            </a:r>
          </a:p>
          <a:p>
            <a:pPr>
              <a:buFontTx/>
              <a:buNone/>
            </a:pPr>
            <a:r>
              <a:rPr lang="ru-RU" sz="1400" smtClean="0"/>
              <a:t>Количество обучающихся</a:t>
            </a:r>
          </a:p>
          <a:p>
            <a:pPr>
              <a:buFontTx/>
              <a:buNone/>
            </a:pPr>
            <a:r>
              <a:rPr lang="ru-RU" sz="1400" smtClean="0"/>
              <a:t> на "4" и "5" – 24,3% </a:t>
            </a:r>
          </a:p>
          <a:p>
            <a:pPr>
              <a:buFontTx/>
              <a:buNone/>
            </a:pPr>
            <a:r>
              <a:rPr lang="ru-RU" sz="1400" smtClean="0"/>
              <a:t>Прогноз -30,6 % (количество с одной «3» - 6,3%)</a:t>
            </a:r>
          </a:p>
          <a:p>
            <a:endParaRPr lang="ru-RU" sz="1400" smtClean="0"/>
          </a:p>
        </p:txBody>
      </p:sp>
    </p:spTree>
  </p:cSld>
  <p:clrMapOvr>
    <a:masterClrMapping/>
  </p:clrMapOvr>
  <p:transition advTm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Анализ рискового профиля в проекте «500+»</a:t>
            </a:r>
            <a:br>
              <a:rPr lang="ru-RU" sz="2800" smtClean="0"/>
            </a:br>
            <a:r>
              <a:rPr lang="ru-RU" sz="2800" smtClean="0"/>
              <a:t>(проектная диагностика)</a:t>
            </a:r>
          </a:p>
        </p:txBody>
      </p:sp>
      <p:graphicFrame>
        <p:nvGraphicFramePr>
          <p:cNvPr id="36957" name="Group 93"/>
          <p:cNvGraphicFramePr>
            <a:graphicFrameLocks noGrp="1"/>
          </p:cNvGraphicFramePr>
          <p:nvPr>
            <p:ph sz="half" idx="4294967295"/>
          </p:nvPr>
        </p:nvGraphicFramePr>
        <p:xfrm>
          <a:off x="755650" y="1700213"/>
          <a:ext cx="7921625" cy="5114925"/>
        </p:xfrm>
        <a:graphic>
          <a:graphicData uri="http://schemas.openxmlformats.org/drawingml/2006/table">
            <a:tbl>
              <a:tblPr/>
              <a:tblGrid>
                <a:gridCol w="4897438"/>
                <a:gridCol w="1800225"/>
                <a:gridCol w="1223962"/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Факторы риска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Значимость</a:t>
                      </a:r>
                      <a:b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фактора риска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 ФИОКО)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Верифицированные риски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Низкий уровень оснащения школы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низкая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 педагогических кадров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низкая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Недостаточная предметная и методическая компетентность педагогических работников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низкая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Риски низкой адаптивности учебного процесса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средняя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Несформированность внутришкольной системы повышения квалификации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низкая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Высокая доля обучающихся с рисками учебной неуспешности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средняя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Высокая доля обучающихся с ОВЗ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средняя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Низкое качество преодоления языковых и культурных барьеров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низкая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Пониженный уровень качества школьной образовательной и воспитательной среды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низкая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Низкий уровень вовлеченности родителей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средняя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772400" cy="647700"/>
          </a:xfrm>
        </p:spPr>
        <p:txBody>
          <a:bodyPr/>
          <a:lstStyle/>
          <a:p>
            <a:r>
              <a:rPr lang="ru-RU" sz="2400" smtClean="0"/>
              <a:t>Направления рискового профиля и планируемая работа</a:t>
            </a:r>
          </a:p>
        </p:txBody>
      </p:sp>
      <p:graphicFrame>
        <p:nvGraphicFramePr>
          <p:cNvPr id="29758" name="Group 62"/>
          <p:cNvGraphicFramePr>
            <a:graphicFrameLocks noGrp="1"/>
          </p:cNvGraphicFramePr>
          <p:nvPr>
            <p:ph idx="1"/>
          </p:nvPr>
        </p:nvGraphicFramePr>
        <p:xfrm>
          <a:off x="685800" y="1557338"/>
          <a:ext cx="7772400" cy="3024187"/>
        </p:xfrm>
        <a:graphic>
          <a:graphicData uri="http://schemas.openxmlformats.org/drawingml/2006/table">
            <a:tbl>
              <a:tblPr/>
              <a:tblGrid>
                <a:gridCol w="1798638"/>
                <a:gridCol w="5973762"/>
              </a:tblGrid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Риски, актуальные для школы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Мероприятия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9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Риски низкой адаптивности учебного процесса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Диагностика состояния учебной мотивации обучающихся, готовности педагогов к инновационной деятельности. Анализ имеющегося опыта по использованию формирующего оценивания. Подборка и использование приемов формирующего оценивания. Педагогический совет «Использование технологии формирующего оценивания в образовательном процессе». Семинар-практикум с педагогами по использованию технологии формирующего оценивания, консультации по разработке и апробации открытых уроков.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/>
              <a:t>Направления рискового профиля и планируемая работа</a:t>
            </a:r>
          </a:p>
        </p:txBody>
      </p:sp>
      <p:graphicFrame>
        <p:nvGraphicFramePr>
          <p:cNvPr id="35879" name="Group 39"/>
          <p:cNvGraphicFramePr>
            <a:graphicFrameLocks noGrp="1"/>
          </p:cNvGraphicFramePr>
          <p:nvPr>
            <p:ph idx="1"/>
          </p:nvPr>
        </p:nvGraphicFramePr>
        <p:xfrm>
          <a:off x="685800" y="1628775"/>
          <a:ext cx="7772400" cy="4605338"/>
        </p:xfrm>
        <a:graphic>
          <a:graphicData uri="http://schemas.openxmlformats.org/drawingml/2006/table">
            <a:tbl>
              <a:tblPr/>
              <a:tblGrid>
                <a:gridCol w="1725613"/>
                <a:gridCol w="6046787"/>
              </a:tblGrid>
              <a:tr h="554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Риски, актуальные для школы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Мероприятия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Высокая доля обучающихся с рисками учебной неуспешности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Повышение профессиональной компетентности педагогических работников школы. Диагностика технологий, методик, приемов, используемых педагогами школы в образовательном процессе. Повышение уровня педагогического мастерства. Посещение уроков с целью проверки организации педагогом индивидуальной и  дифференцированной работы с обучающимися. Использовать методические рекомендации по преподаванию учебных предметов с обучающихся с рисками учебной неуспешности. Формирование списков обучающихся с рисками учебной неуспешности. Создание комфортных условий для реализации личностного потенциала на уроках и занятиях дополнительного образования. Психологическая поддержка обучающихся с трудностями в обучении (анкетирование, беседа). Провести диагностику обучающихся с трудностями в учебной деятельности с целью выявления причины затруднений. Организация дополнительных занятий с отстающими обучающимися для уменьшения количества обучающихся, не преодолевших минимальный «порог» ГИА, роста среднего балла ГИА среди обучающихся основного общего образования. Разработка индивидуальных образовательных маршрутов для обучающихся «группы риска». Анкета/мориторинг для родителей (законных представителей) обучающихся об интересах, увлечениях детей, их планах на будущее. Родительские собрания по темам:- Причины учебной неуспешности;- Как помочь своему ребенку учиться;-  Уклад школьной жизни. Консультации, индивидуальные беседы с родителями.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/>
              <a:t>Направления рискового профиля и планируемая работа</a:t>
            </a:r>
          </a:p>
        </p:txBody>
      </p:sp>
      <p:graphicFrame>
        <p:nvGraphicFramePr>
          <p:cNvPr id="33847" name="Group 55"/>
          <p:cNvGraphicFramePr>
            <a:graphicFrameLocks noGrp="1"/>
          </p:cNvGraphicFramePr>
          <p:nvPr>
            <p:ph idx="1"/>
          </p:nvPr>
        </p:nvGraphicFramePr>
        <p:xfrm>
          <a:off x="685800" y="1557338"/>
          <a:ext cx="7772400" cy="4860925"/>
        </p:xfrm>
        <a:graphic>
          <a:graphicData uri="http://schemas.openxmlformats.org/drawingml/2006/table">
            <a:tbl>
              <a:tblPr/>
              <a:tblGrid>
                <a:gridCol w="1941513"/>
                <a:gridCol w="5830887"/>
              </a:tblGrid>
              <a:tr h="900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Риски, актуальные для школы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Мероприятия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6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Высокая доля обучающихся с ОВЗ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Диагностика профессиональных дефицитов педагогических работников.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Круглый стол «Изучение нормативных документов по организации работы с детьми    с ОВЗ».Формирование индивидуального плана профессионального развития. Анализ работы школы о сопровождении обучающихся с ОВЗ, детей-инвалидов, обучающихся инклюзивно в общеобразовательных классах в 2021-2022 учебном году. Создание творческой группы учителей по работе с детьми с ОВЗ. Повышение профессиональной квалификации педагогических                                        работников. Применение новых технологий проведения урока и обмен                        опытом. Изменение первичной тактики преподавания (личный план развития педагога) . Диагностика обучающихся с  ОВЗ с трудностями в учебной деятельности с целью выявления причины затруднений. Круглый стол (обмен опытом) по использованию методических рекомендаций по преподаванию учебных предметов в классах с высокой долей обучающихся с ОВЗ. Создание индивидуальных траекторий обучения составление индивидуальной карты развития обучающихся с ОВЗ, разработка проектов и маршрутов освоения программы. Мониторинг предметных и личностных достижений обучающихся с ОВЗ и организация внеурочной деятельности. Психологическая	поддержка обучающихся с ОВЗ (анкетирование, индивидуальные собеседования). Работа социального педагога и педагога-психолога с детьми с ОВЗ. Консультации, тренинги. Анкетирование родителей на выявление удовлетворенностью школьной образовательной средой.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0"/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B2B2B2"/>
            </a:gs>
            <a:gs pos="50000">
              <a:srgbClr val="FFFFCC"/>
            </a:gs>
            <a:gs pos="100000">
              <a:srgbClr val="B2B2B2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B2B2B2"/>
            </a:gs>
            <a:gs pos="50000">
              <a:srgbClr val="FFFFCC"/>
            </a:gs>
            <a:gs pos="100000">
              <a:srgbClr val="B2B2B2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30001</TotalTime>
  <Words>886</Words>
  <Application>Microsoft Office PowerPoint</Application>
  <PresentationFormat>Экран (4:3)</PresentationFormat>
  <Paragraphs>117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Оформление по умолчанию</vt:lpstr>
      <vt:lpstr>Слайд 1</vt:lpstr>
      <vt:lpstr>Слайд 2</vt:lpstr>
      <vt:lpstr>Характеристика образовательной организации  на начало участия в проекте «500+»  </vt:lpstr>
      <vt:lpstr>Характеристика образовательной организации  на начало участия в проекте «500+»</vt:lpstr>
      <vt:lpstr>Маркеры низких результатов, выявленных в результате внутришкольного контроля до вхождения в проект «500+» (самодиагностика)</vt:lpstr>
      <vt:lpstr>Анализ рискового профиля в проекте «500+» (проектная диагностика)</vt:lpstr>
      <vt:lpstr>Направления рискового профиля и планируемая работа</vt:lpstr>
      <vt:lpstr>Направления рискового профиля и планируемая работа</vt:lpstr>
      <vt:lpstr>Направления рискового профиля и планируемая работа</vt:lpstr>
      <vt:lpstr>Ожидаемые результаты</vt:lpstr>
      <vt:lpstr>Целевые индикаторы и показатели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качества образования</dc:title>
  <dc:creator>SL</dc:creator>
  <cp:lastModifiedBy>Елена</cp:lastModifiedBy>
  <cp:revision>1574</cp:revision>
  <cp:lastPrinted>2012-10-24T08:23:20Z</cp:lastPrinted>
  <dcterms:created xsi:type="dcterms:W3CDTF">2000-10-10T11:53:38Z</dcterms:created>
  <dcterms:modified xsi:type="dcterms:W3CDTF">2022-04-24T22:34:43Z</dcterms:modified>
</cp:coreProperties>
</file>