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3" r:id="rId5"/>
    <p:sldId id="270" r:id="rId6"/>
    <p:sldId id="269" r:id="rId7"/>
    <p:sldId id="272" r:id="rId8"/>
    <p:sldId id="265" r:id="rId9"/>
    <p:sldId id="268" r:id="rId10"/>
    <p:sldId id="274" r:id="rId11"/>
    <p:sldId id="271" r:id="rId12"/>
    <p:sldId id="266" r:id="rId13"/>
    <p:sldId id="275" r:id="rId14"/>
    <p:sldId id="26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376D-42EB-4134-BD8C-5B10BA596F2E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646B-3E01-465A-8FAF-698D43755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/>
          <a:lstStyle/>
          <a:p>
            <a:r>
              <a:rPr lang="ru-RU" dirty="0" smtClean="0"/>
              <a:t>Опыт работы школы </a:t>
            </a:r>
            <a:br>
              <a:rPr lang="ru-RU" dirty="0" smtClean="0"/>
            </a:br>
            <a:r>
              <a:rPr lang="ru-RU" dirty="0" smtClean="0"/>
              <a:t>в проекте 500+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7344816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общеобразовательное учреждение </a:t>
            </a:r>
          </a:p>
          <a:p>
            <a:r>
              <a:rPr lang="ru-RU" sz="2000" dirty="0" smtClean="0"/>
              <a:t>«Средняя общеобразовательная школа № 1» города Пикалево </a:t>
            </a:r>
            <a:endParaRPr lang="ru-RU" sz="2000" dirty="0"/>
          </a:p>
        </p:txBody>
      </p:sp>
      <p:pic>
        <p:nvPicPr>
          <p:cNvPr id="4" name="Picture 2" descr="C:\Users\Карганова Ю.Н\Documents\ВИДЕО\логотипы\Логотип СОШ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6" y="52604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61435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«Классные встречи»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79218\Documents\Классные встре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42" y="2428868"/>
            <a:ext cx="2732504" cy="3643338"/>
          </a:xfrm>
          <a:prstGeom prst="rect">
            <a:avLst/>
          </a:prstGeom>
          <a:noFill/>
        </p:spPr>
      </p:pic>
      <p:pic>
        <p:nvPicPr>
          <p:cNvPr id="1027" name="Picture 3" descr="C:\Users\79218\Documents\классные встреч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63" y="2857496"/>
            <a:ext cx="2625347" cy="3500462"/>
          </a:xfrm>
          <a:prstGeom prst="rect">
            <a:avLst/>
          </a:prstGeom>
          <a:noFill/>
        </p:spPr>
      </p:pic>
      <p:pic>
        <p:nvPicPr>
          <p:cNvPr id="1028" name="Picture 4" descr="C:\Users\79218\Documents\проект классные встреч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509644" cy="2356047"/>
          </a:xfrm>
          <a:prstGeom prst="rect">
            <a:avLst/>
          </a:prstGeom>
          <a:noFill/>
        </p:spPr>
      </p:pic>
      <p:pic>
        <p:nvPicPr>
          <p:cNvPr id="1029" name="Picture 5" descr="C:\Users\79218\Documents\проект классные встреч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71942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УРОВНЯ ВОВЛЕЧЕННОСТИ РОДИТЕЛЕЙ В ОБРАЗОВАТЕЛЬНЫЙ ПРОЦЕСС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работы Совета учреждения</a:t>
            </a:r>
          </a:p>
          <a:p>
            <a:r>
              <a:rPr lang="ru-RU" dirty="0" smtClean="0"/>
              <a:t>Пропаганда здорового образа жизни, привлечение родителей к участию в школьной жизни.</a:t>
            </a:r>
          </a:p>
          <a:p>
            <a:r>
              <a:rPr lang="ru-RU" dirty="0" smtClean="0"/>
              <a:t>Контроль за работой школьной столовой</a:t>
            </a:r>
          </a:p>
          <a:p>
            <a:r>
              <a:rPr lang="ru-RU" dirty="0" smtClean="0"/>
              <a:t>Изучение степени удовлетворенности качеством предоставляемых образовательных услуг в образовательной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школе достигнуты следующие </a:t>
            </a:r>
            <a:br>
              <a:rPr lang="ru-RU" sz="3200" dirty="0" smtClean="0"/>
            </a:br>
            <a:r>
              <a:rPr lang="ru-RU" sz="3200" dirty="0" smtClean="0"/>
              <a:t>позитивные изменения: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124744"/>
            <a:ext cx="9001156" cy="316151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Увеличение доли педагогических работников высшей квалификационной категории на 7%, первой - на 2%.</a:t>
            </a:r>
          </a:p>
          <a:p>
            <a:pPr lvl="0"/>
            <a:r>
              <a:rPr lang="ru-RU" sz="1800" dirty="0" smtClean="0"/>
              <a:t>Значения показателей успеваемости и качества обучения по ОО стабильны.</a:t>
            </a:r>
          </a:p>
          <a:p>
            <a:pPr lvl="0"/>
            <a:r>
              <a:rPr lang="ru-RU" sz="1800" dirty="0" smtClean="0"/>
              <a:t>Количество отличников на протяжении двух лет не меняется (19 человек).</a:t>
            </a:r>
          </a:p>
          <a:p>
            <a:pPr lvl="0"/>
            <a:r>
              <a:rPr lang="ru-RU" sz="1800" dirty="0" smtClean="0"/>
              <a:t>Увеличилось количество победителей (на 1,5%) и призёров (на 9%) МЭ </a:t>
            </a:r>
            <a:r>
              <a:rPr lang="ru-RU" sz="1800" dirty="0" err="1" smtClean="0"/>
              <a:t>ВсОШ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Стабильное количество обучающихся в образовательных сессиях ГБОУ ДО «Центр «Интеллект» по программе «Математика +» (7-9 классы).</a:t>
            </a:r>
          </a:p>
          <a:p>
            <a:pPr lvl="0"/>
            <a:r>
              <a:rPr lang="ru-RU" sz="1800" dirty="0" smtClean="0"/>
              <a:t>Наличие призёра на РЭ </a:t>
            </a:r>
            <a:r>
              <a:rPr lang="ru-RU" sz="1800" dirty="0" err="1" smtClean="0"/>
              <a:t>ВсОШ</a:t>
            </a:r>
            <a:r>
              <a:rPr lang="ru-RU" sz="1800" dirty="0" smtClean="0"/>
              <a:t> по экологии, победителя по обществознанию (9 класс)</a:t>
            </a:r>
          </a:p>
          <a:p>
            <a:pPr lvl="0"/>
            <a:r>
              <a:rPr lang="ru-RU" sz="1800" dirty="0" smtClean="0"/>
              <a:t>Наличие призера на малой областной олимпиаде школьников ЛО по экологии (8 класс).</a:t>
            </a:r>
          </a:p>
        </p:txBody>
      </p:sp>
      <p:pic>
        <p:nvPicPr>
          <p:cNvPr id="2050" name="Picture 2" descr="C:\Users\79218\Documents\математическая др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570" y="4214818"/>
            <a:ext cx="1875248" cy="2500330"/>
          </a:xfrm>
          <a:prstGeom prst="rect">
            <a:avLst/>
          </a:prstGeom>
          <a:noFill/>
        </p:spPr>
      </p:pic>
      <p:pic>
        <p:nvPicPr>
          <p:cNvPr id="2051" name="Picture 3" descr="C:\Users\79218\Documents\Яковлева Ю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191005"/>
            <a:ext cx="1893107" cy="2524143"/>
          </a:xfrm>
          <a:prstGeom prst="rect">
            <a:avLst/>
          </a:prstGeom>
          <a:noFill/>
        </p:spPr>
      </p:pic>
      <p:pic>
        <p:nvPicPr>
          <p:cNvPr id="2053" name="Picture 5" descr="https://sun9-29.userapi.com/impg/XGsgCZ9Zn5pJlnGm9ei_SI4-584nOBKsUwWntg/g7nEfxbJ4do.jpg?size=1280x960&amp;quality=95&amp;sign=98ee1084fc2964a9bdf9d52424d8d9d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33377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школе достигнуты следующие </a:t>
            </a:r>
            <a:br>
              <a:rPr lang="ru-RU" sz="3200" dirty="0" smtClean="0"/>
            </a:br>
            <a:r>
              <a:rPr lang="ru-RU" sz="3200" dirty="0" smtClean="0"/>
              <a:t>позитивные изменения: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018504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Наличие </a:t>
            </a:r>
            <a:r>
              <a:rPr lang="ru-RU" sz="1800" dirty="0" smtClean="0"/>
              <a:t>победителя на муниципальном уровне конкурса «Ученик года 2021» (8 класс).</a:t>
            </a:r>
          </a:p>
          <a:p>
            <a:pPr lvl="0"/>
            <a:r>
              <a:rPr lang="ru-RU" sz="1800" dirty="0" smtClean="0"/>
              <a:t>Увеличение доли обучающихся, участвующих в деятельности РДШ на 2%.</a:t>
            </a:r>
          </a:p>
          <a:p>
            <a:pPr lvl="0"/>
            <a:r>
              <a:rPr lang="ru-RU" sz="1800" dirty="0" smtClean="0"/>
              <a:t>Увеличение доли обучающихся, являющихся членами ВВПОД «ЮНАРМИЯ» на 4%.</a:t>
            </a:r>
          </a:p>
          <a:p>
            <a:pPr lvl="0"/>
            <a:r>
              <a:rPr lang="ru-RU" sz="1800" dirty="0" smtClean="0"/>
              <a:t>Увеличение охвата обучающихся внеурочной деятельностью на 1%.</a:t>
            </a:r>
          </a:p>
        </p:txBody>
      </p:sp>
      <p:pic>
        <p:nvPicPr>
          <p:cNvPr id="3074" name="Picture 2" descr="C:\Users\79218\Documents\диплом рд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7"/>
            <a:ext cx="4951201" cy="3501449"/>
          </a:xfrm>
          <a:prstGeom prst="rect">
            <a:avLst/>
          </a:prstGeom>
          <a:noFill/>
        </p:spPr>
      </p:pic>
      <p:pic>
        <p:nvPicPr>
          <p:cNvPr id="3075" name="Picture 3" descr="C:\Users\79218\Documents\бумажный бу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2714644" cy="348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по которым будет осуществляться наличие динамики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Количество (доля) учащихся с риском учебной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Количество (доля) учащихся, не преодолевших минимальный порог при сдаче ГИА </a:t>
            </a:r>
          </a:p>
          <a:p>
            <a:pPr lvl="0" fontAlgn="base"/>
            <a:r>
              <a:rPr lang="ru-RU" dirty="0" smtClean="0"/>
              <a:t>Количество (доля) учащихся, не преодолевших минимальный порог при написании ВПР </a:t>
            </a:r>
          </a:p>
          <a:p>
            <a:r>
              <a:rPr lang="ru-RU" dirty="0" smtClean="0"/>
              <a:t>Количество (доля) обучающихся, переведенный в следующий класс с академической задолженностью;</a:t>
            </a:r>
          </a:p>
          <a:p>
            <a:r>
              <a:rPr lang="ru-RU" dirty="0" smtClean="0"/>
              <a:t>Уменьшение конфликтных ситуаций в школе (по обращениям участников образовательных отношений)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по которым будет осуществляться наличие динамики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Количество открытых уроков, проведенных учителями ОО </a:t>
            </a:r>
          </a:p>
          <a:p>
            <a:r>
              <a:rPr lang="ru-RU" dirty="0" smtClean="0"/>
              <a:t>Количество педагогических работников ОО, принимающих участие в семинарах, научно-практических конференциях, профессиональных конкурсах.</a:t>
            </a:r>
          </a:p>
          <a:p>
            <a:pPr lvl="0"/>
            <a:r>
              <a:rPr lang="ru-RU" dirty="0" smtClean="0"/>
              <a:t>Доля обучающихся, имеющих высокий уровень мотивации к обучению.</a:t>
            </a:r>
          </a:p>
          <a:p>
            <a:pPr lvl="0"/>
            <a:r>
              <a:rPr lang="ru-RU" dirty="0" smtClean="0"/>
              <a:t>Количество обучающихся  на «4» и «5».</a:t>
            </a:r>
          </a:p>
          <a:p>
            <a:pPr lvl="0"/>
            <a:r>
              <a:rPr lang="ru-RU" dirty="0" smtClean="0"/>
              <a:t>Количество обучающихся, освоивших ООП с учетом их особых образовательных потребностей. </a:t>
            </a:r>
          </a:p>
          <a:p>
            <a:pPr lvl="0"/>
            <a:r>
              <a:rPr lang="ru-RU" dirty="0" smtClean="0"/>
              <a:t>Количество обучающихся, участвующих во </a:t>
            </a:r>
            <a:r>
              <a:rPr lang="ru-RU" dirty="0" err="1" smtClean="0"/>
              <a:t>ВсОШ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Количество призеров и победителей во ВОШ. </a:t>
            </a:r>
          </a:p>
          <a:p>
            <a:r>
              <a:rPr lang="ru-RU" dirty="0" smtClean="0"/>
              <a:t>Количество детей, участвующих в образовательных сессиях и учебно-тренировочных сборах (далее – УТС) для одаренных детей (на базе центра «Интеллект»).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участников проекта</a:t>
            </a:r>
            <a:endParaRPr lang="ru-RU" sz="5400" dirty="0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32403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управленческая команда - человек: 5</a:t>
            </a:r>
          </a:p>
          <a:p>
            <a:r>
              <a:rPr lang="ru-RU" dirty="0" smtClean="0"/>
              <a:t>педагогическая команда - человек: 46</a:t>
            </a:r>
          </a:p>
          <a:p>
            <a:r>
              <a:rPr lang="ru-RU" dirty="0" smtClean="0"/>
              <a:t>муниципальный куратор - Сурикова Светлана Владимировна,  директор МОУ «Лицей № 8» г. Тихвин</a:t>
            </a:r>
          </a:p>
          <a:p>
            <a:r>
              <a:rPr lang="ru-RU" dirty="0" smtClean="0"/>
              <a:t>муниципальный координатор – Серякова Любовь Николаевна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980728"/>
          <a:ext cx="7848872" cy="5535292"/>
        </p:xfrm>
        <a:graphic>
          <a:graphicData uri="http://schemas.openxmlformats.org/drawingml/2006/table">
            <a:tbl>
              <a:tblPr/>
              <a:tblGrid>
                <a:gridCol w="4681402"/>
                <a:gridCol w="3167470"/>
              </a:tblGrid>
              <a:tr h="35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r>
                        <a:rPr lang="ru-RU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 учебный год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доля обучающихся, которые обеспечиваются бесплатным питанием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26 % (78 человек из 5 – 11 классов)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со специальными потребностями </a:t>
                      </a:r>
                      <a:endParaRPr lang="ru-RU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ОВЗ, дети инвалиды)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19 % (100 человек)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 в пяти классах для детей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инклюзивно в общеобразовательных классах (5 – ТНР, 25 – ЗПР, 1 – нарушение зрения)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многодетных семей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21,2 %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неполных семей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33,9 % (из них, 30,5 % с мамой, 3,4 % с папой)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обучающихся, находящихся на </a:t>
                      </a: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внутришкольном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учете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9,2 %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высокая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обучающихся, находящихся в трудной жизненной ситуации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35 %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2176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Характеристика образовательной организации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Рисковые профили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8864" y="1340769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Высокая значимость риска:</a:t>
            </a:r>
          </a:p>
          <a:p>
            <a:pPr lvl="0"/>
            <a:r>
              <a:rPr lang="ru-RU" dirty="0" smtClean="0"/>
              <a:t>Высокая доля обучающихся с рисками учебной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Пониженный уровень школьного благополучия;</a:t>
            </a:r>
          </a:p>
          <a:p>
            <a:r>
              <a:rPr lang="ru-RU" dirty="0" smtClean="0"/>
              <a:t>Высокая доля обучающихся с ОВЗ;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b="1" dirty="0" smtClean="0"/>
              <a:t>Средняя значимость риска:</a:t>
            </a:r>
          </a:p>
          <a:p>
            <a:pPr lvl="0"/>
            <a:r>
              <a:rPr lang="ru-RU" dirty="0" smtClean="0"/>
              <a:t>Недостаточная предметная и методическая компетентность педагогических работников;</a:t>
            </a:r>
          </a:p>
          <a:p>
            <a:pPr lvl="0"/>
            <a:r>
              <a:rPr lang="ru-RU" dirty="0" smtClean="0"/>
              <a:t>Низкая учебная мотивация обучающихся;</a:t>
            </a:r>
          </a:p>
          <a:p>
            <a:pPr lvl="0"/>
            <a:r>
              <a:rPr lang="ru-RU" dirty="0" smtClean="0"/>
              <a:t>Низкий уровень вовлеченности родителей.</a:t>
            </a:r>
          </a:p>
          <a:p>
            <a:pPr marL="0" indent="20638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СНИЖЕНИЮ ДОЛИ ОБУЧАЮЩИХСЯ С РИСКАМИ УЧЕБНОЙ НЕУСПЕШНОСТИ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Собеседования с родителями по итогам успеваемости учащихся</a:t>
            </a:r>
          </a:p>
          <a:p>
            <a:r>
              <a:rPr lang="ru-RU" dirty="0" smtClean="0"/>
              <a:t>Выявление причин неуспеваемости учащихся, причины наличия отметок «3»  учащихся категории «резерва».  </a:t>
            </a:r>
          </a:p>
          <a:p>
            <a:r>
              <a:rPr lang="ru-RU" dirty="0" smtClean="0"/>
              <a:t>Проведено методическое совещание по вопросу организации дополнительных занятий с обучающимися с целью  преодоления ими </a:t>
            </a:r>
            <a:r>
              <a:rPr lang="ru-RU" dirty="0" err="1" smtClean="0"/>
              <a:t>неуспешности</a:t>
            </a:r>
            <a:endParaRPr lang="ru-RU" dirty="0" smtClean="0"/>
          </a:p>
          <a:p>
            <a:r>
              <a:rPr lang="ru-RU" dirty="0" smtClean="0"/>
              <a:t>Выявление группы «риска» в выпускных классах</a:t>
            </a:r>
          </a:p>
          <a:p>
            <a:r>
              <a:rPr lang="ru-RU" dirty="0" smtClean="0"/>
              <a:t>Оказание методической помощи родителям слабоуспевающих обучающихся.</a:t>
            </a:r>
          </a:p>
          <a:p>
            <a:r>
              <a:rPr lang="ru-RU" dirty="0" smtClean="0"/>
              <a:t>Профилактика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обучающихся, социальная адаптации и реабилитации обучающихся «группы риска»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УРОВНЯ ШКОЛЬНОГО БЛАГОПОЛУЧИЯ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Проведено исследование выявления жестокого или несправедливого отношения со стороны родителей, учителей и сверстников в подростковой среде МБОУ «СОШ №1» г. Пикалево.</a:t>
            </a:r>
          </a:p>
          <a:p>
            <a:r>
              <a:rPr lang="ru-RU" dirty="0" smtClean="0"/>
              <a:t>Психологами школы совместно с психологами центра диагностики и консультирования проводились </a:t>
            </a:r>
            <a:r>
              <a:rPr lang="ru-RU" dirty="0" err="1" smtClean="0"/>
              <a:t>тренинговые</a:t>
            </a:r>
            <a:r>
              <a:rPr lang="ru-RU" dirty="0" smtClean="0"/>
              <a:t> занятия с классными коллективами по снятию тревожности у учащихся</a:t>
            </a:r>
          </a:p>
          <a:p>
            <a:r>
              <a:rPr lang="ru-RU" dirty="0" smtClean="0"/>
              <a:t>Исследование уровня профессионального выгорания педагогов, установление причин и основных симптомов выгорания</a:t>
            </a:r>
          </a:p>
          <a:p>
            <a:r>
              <a:rPr lang="ru-RU" dirty="0" smtClean="0"/>
              <a:t>Повышение уровня психолого-педагогической компетентности по  профилактике агрессивного поведения подростков в образовательной среде.</a:t>
            </a:r>
          </a:p>
          <a:p>
            <a:r>
              <a:rPr lang="ru-RU" dirty="0" smtClean="0"/>
              <a:t>Изучение структуры планов воспитательной работы с классом, их соответствие возрастной воспитательной программе школы, наличие мероприятий по преодолению рисков, выявленных в рамках участия в федеральном проекте 500 +</a:t>
            </a:r>
          </a:p>
          <a:p>
            <a:r>
              <a:rPr lang="ru-RU" dirty="0" smtClean="0"/>
              <a:t>Занятия по формированию коммуникативных навыков и качеств личности подростков, позволяющих осуществлять формирование сплоченного классного коллектива и тем самым обеспечить предупреждение конфликтных ситуаций в среде сверстников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</a:t>
            </a:r>
            <a:br>
              <a:rPr lang="ru-RU" sz="2400" b="1" dirty="0" smtClean="0"/>
            </a:br>
            <a:r>
              <a:rPr lang="ru-RU" sz="2400" b="1" dirty="0" smtClean="0"/>
              <a:t>ПО РАБОТЕ С ОБУЧАЮЩИМИСЯ С ОВЗ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Проведение мониторинга потребности корпоративного обучения педагогических работников МБОУ «СОШ № 1» города Пикалево</a:t>
            </a:r>
          </a:p>
          <a:p>
            <a:r>
              <a:rPr lang="ru-RU" dirty="0" smtClean="0"/>
              <a:t>Организованы КПК по работе с детьми с ОВЗ на базе школы с привлечением педагогов ЛОИРО</a:t>
            </a:r>
          </a:p>
          <a:p>
            <a:r>
              <a:rPr lang="ru-RU" dirty="0" smtClean="0"/>
              <a:t>Коррекционно-развивающая работа в соответствии с планами работы</a:t>
            </a:r>
          </a:p>
          <a:p>
            <a:r>
              <a:rPr lang="ru-RU" dirty="0" smtClean="0"/>
              <a:t>На базе школы создан </a:t>
            </a:r>
            <a:r>
              <a:rPr lang="ru-RU" dirty="0" err="1" smtClean="0"/>
              <a:t>психолого-медико-педагогический</a:t>
            </a:r>
            <a:r>
              <a:rPr lang="ru-RU" dirty="0" smtClean="0"/>
              <a:t> консилиум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ПРЕДМЕТНОЙ И МЕТОДИЧЕСКОЙ КОМПЕТЕНТНОСТИ ПЕДАГОГИЧЕСКИХ РАБОТНИКОВ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Проведен мониторинг потребностей в курсовой подготовке;</a:t>
            </a:r>
          </a:p>
          <a:p>
            <a:r>
              <a:rPr lang="ru-RU" sz="3600" dirty="0" smtClean="0"/>
              <a:t>Проведена диагностика профессиональных дефицитов с помощью </a:t>
            </a:r>
            <a:r>
              <a:rPr lang="ru-RU" sz="3600" dirty="0" err="1" smtClean="0"/>
              <a:t>интенсива</a:t>
            </a:r>
            <a:r>
              <a:rPr lang="ru-RU" sz="3600" dirty="0" smtClean="0"/>
              <a:t> «Я Учитель»</a:t>
            </a:r>
          </a:p>
          <a:p>
            <a:r>
              <a:rPr lang="ru-RU" sz="3600" dirty="0" smtClean="0"/>
              <a:t>В соответствии с планом </a:t>
            </a:r>
            <a:r>
              <a:rPr lang="ru-RU" sz="3600" dirty="0" err="1" smtClean="0"/>
              <a:t>внутришкольного</a:t>
            </a:r>
            <a:r>
              <a:rPr lang="ru-RU" sz="3600" dirty="0" smtClean="0"/>
              <a:t> контроля и в рамках сетевого взаимодействия в течение года проводились открытые уроки учителями, испытывающими профессиональные дефициты и их наставниками.</a:t>
            </a:r>
          </a:p>
          <a:p>
            <a:r>
              <a:rPr lang="ru-RU" sz="3600" dirty="0" smtClean="0"/>
              <a:t>Учителя начальных классов приняли участие в семинаре, который проводился на базе школы-куратора «Лицей № 8» г. Тихвин</a:t>
            </a:r>
          </a:p>
          <a:p>
            <a:r>
              <a:rPr lang="ru-RU" sz="3600" dirty="0" smtClean="0"/>
              <a:t>Учителя школы приняли активное участие в практико-ориентированном семинаре по подготовке к Всероссийским проверочным работам не только в качестве слушателей, но и в качестве докладчиков.</a:t>
            </a:r>
          </a:p>
          <a:p>
            <a:r>
              <a:rPr lang="ru-RU" sz="3600" dirty="0" smtClean="0"/>
              <a:t>В рамках проекта «500+» и в связи с выявленными рисками проведен педагогический совет по вопросам работы с отстающими и немотивированными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926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ПРОГРАММА АНТИРИСКОВЫХ МЕР ПО ПОВЫШЕНИЮ УЧЕБНОЙ МОТИВАЦИИ У ОБУЧАЮЩИХСЯ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Тестирование обучающихся с целью выявления обучающихся с низкой мотивацией и причин низкой мотивации у детей</a:t>
            </a:r>
          </a:p>
          <a:p>
            <a:r>
              <a:rPr lang="ru-RU" dirty="0" smtClean="0"/>
              <a:t>Проведение индивидуальных и групповых занятий в соответствии с планами работы педагогов-психологов</a:t>
            </a:r>
          </a:p>
          <a:p>
            <a:r>
              <a:rPr lang="ru-RU" dirty="0" smtClean="0"/>
              <a:t>Проведен мониторинг участия в </a:t>
            </a:r>
            <a:r>
              <a:rPr lang="ru-RU" dirty="0" err="1" smtClean="0"/>
              <a:t>ВсОШ</a:t>
            </a:r>
            <a:r>
              <a:rPr lang="ru-RU" dirty="0" smtClean="0"/>
              <a:t> и результативности участия</a:t>
            </a:r>
          </a:p>
          <a:p>
            <a:r>
              <a:rPr lang="ru-RU" dirty="0" smtClean="0"/>
              <a:t>Активное участие обучающихся в </a:t>
            </a:r>
            <a:r>
              <a:rPr lang="ru-RU" dirty="0" err="1" smtClean="0"/>
              <a:t>ВсОШ</a:t>
            </a:r>
            <a:endParaRPr lang="ru-RU" dirty="0" smtClean="0"/>
          </a:p>
          <a:p>
            <a:r>
              <a:rPr lang="ru-RU" dirty="0" smtClean="0"/>
              <a:t>Помимо официального сайта школы была создана страница школы в социальной сети «</a:t>
            </a:r>
            <a:r>
              <a:rPr lang="ru-RU" dirty="0" err="1" smtClean="0"/>
              <a:t>ВКонтакте</a:t>
            </a:r>
            <a:r>
              <a:rPr lang="ru-RU" dirty="0" smtClean="0"/>
              <a:t>», на которой оперативно размещается информация о наиболее значимых мероприятиях и достижениях учащихся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1071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Опыт работы школы  в проекте 500+</vt:lpstr>
      <vt:lpstr>Состав участников проекта</vt:lpstr>
      <vt:lpstr>Характеристика образовательной организации</vt:lpstr>
      <vt:lpstr>Рисковые профили</vt:lpstr>
      <vt:lpstr>ПРОГРАММА АНТИРИСКОВЫХ МЕР ПО СНИЖЕНИЮ ДОЛИ ОБУЧАЮЩИХСЯ С РИСКАМИ УЧЕБНОЙ НЕУСПЕШНОСТИ</vt:lpstr>
      <vt:lpstr>ПРОГРАММА АНТИРИСКОВЫХ МЕР ПО ПОВЫШЕНИЮ УРОВНЯ ШКОЛЬНОГО БЛАГОПОЛУЧИЯ</vt:lpstr>
      <vt:lpstr>ПРОГРАММА АНТИРИСКОВЫХ МЕР  ПО РАБОТЕ С ОБУЧАЮЩИМИСЯ С ОВЗ</vt:lpstr>
      <vt:lpstr>ПРОГРАММА АНТИРИСКОВЫХ МЕР ПО ПОВЫШЕНИЮ ПРЕДМЕТНОЙ И МЕТОДИЧЕСКОЙ КОМПЕТЕНТНОСТИ ПЕДАГОГИЧЕСКИХ РАБОТНИКОВ</vt:lpstr>
      <vt:lpstr>ПРОГРАММА АНТИРИСКОВЫХ МЕР ПО ПОВЫШЕНИЮ УЧЕБНОЙ МОТИВАЦИИ У ОБУЧАЮЩИХСЯ</vt:lpstr>
      <vt:lpstr>ПРОГРАММА АНТИРИСКОВЫХ МЕР ПО ПОВЫШЕНИЮ УЧЕБНОЙ МОТИВАЦИИ У ОБУЧАЮЩИХСЯ</vt:lpstr>
      <vt:lpstr>ПРОГРАММА АНТИРИСКОВЫХ МЕР ПО ПОВЫШЕНИЮ УРОВНЯ ВОВЛЕЧЕННОСТИ РОДИТЕЛЕЙ В ОБРАЗОВАТЕЛЬНЫЙ ПРОЦЕСС</vt:lpstr>
      <vt:lpstr>В школе достигнуты следующие  позитивные изменения:</vt:lpstr>
      <vt:lpstr>В школе достигнуты следующие  позитивные изменения:</vt:lpstr>
      <vt:lpstr>Показатели, по которым будет осуществляться наличие динамики</vt:lpstr>
      <vt:lpstr>Показатели, по которым будет осуществляться наличие динамики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Карганова Ю.Н</dc:creator>
  <cp:lastModifiedBy>Юлия Карганова</cp:lastModifiedBy>
  <cp:revision>56</cp:revision>
  <dcterms:created xsi:type="dcterms:W3CDTF">2021-11-15T09:17:38Z</dcterms:created>
  <dcterms:modified xsi:type="dcterms:W3CDTF">2022-04-14T18:49:31Z</dcterms:modified>
</cp:coreProperties>
</file>