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-217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AA686-765B-4976-A538-F8E68AC8D3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68FF-2C1F-460F-B0BF-EB80AF8227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9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A4704-D755-4611-97AE-9D3FB2CA98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79F0-E952-4239-9ABF-12CB0DAF9C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4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1985-AA99-47E9-8178-9B733158B0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9BFE-A1C3-42F3-B215-899B011F7B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2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95E6-0CCB-4095-BDF2-D52D6E1042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8856-274E-4FAD-95DE-C3DE52D09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1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BDE4-A77C-4D9D-A8B2-849DED598B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D1BE-6CD9-4E24-A026-4FF8636E4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35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3AD9-8D3B-47EF-91C3-B4F5DDF46F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B903-8408-45FD-9D99-EEA105FAC0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7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C21E-89B4-4927-81F2-B8D1FB2D13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8EEC-825A-4BFB-8FBC-B8860EF456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62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3B39-090B-4A74-A825-4BEDA751C4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AFDE-95D4-4D0E-B077-F3B54CBA9D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6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4163-4E31-4C6E-A217-846BA4EB12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E3A-82E9-4AEC-A741-6E58BEF6DD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0919-BB6A-4489-83EC-6976A87E4B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DD99-4FEA-4ED5-8E80-C7301A57A4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9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65EE-3C68-4745-8B5F-0A98CA8EB7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6FA7-DE6C-4C2C-B6AB-DAC080B1C6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9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9E8501A-ED71-4FA9-A5A9-4D34721C58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07.04.2022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6F28EA8-0F9A-4A5A-A8D5-A29D8B58815A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18"/>
          <p:cNvSpPr>
            <a:spLocks noChangeArrowheads="1"/>
          </p:cNvSpPr>
          <p:nvPr/>
        </p:nvSpPr>
        <p:spPr bwMode="auto">
          <a:xfrm>
            <a:off x="0" y="5996008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Прямоугольник 13"/>
          <p:cNvSpPr>
            <a:spLocks noChangeArrowheads="1"/>
          </p:cNvSpPr>
          <p:nvPr/>
        </p:nvSpPr>
        <p:spPr bwMode="auto">
          <a:xfrm>
            <a:off x="1633548" y="625479"/>
            <a:ext cx="7292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500" b="1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500" b="1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ru-RU" altLang="ru-RU" sz="1800" b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54" name="Прямоугольник 25"/>
          <p:cNvSpPr>
            <a:spLocks noChangeArrowheads="1"/>
          </p:cNvSpPr>
          <p:nvPr/>
        </p:nvSpPr>
        <p:spPr bwMode="auto">
          <a:xfrm>
            <a:off x="1633539" y="1104900"/>
            <a:ext cx="75104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>
              <a:solidFill>
                <a:srgbClr val="002060"/>
              </a:solidFill>
              <a:latin typeface="Arial" charset="0"/>
              <a:ea typeface="Calibri" pitchFamily="34" charset="0"/>
              <a:cs typeface="Miriam Fixed" pitchFamily="49" charset="-79"/>
            </a:endParaRPr>
          </a:p>
        </p:txBody>
      </p:sp>
      <p:sp>
        <p:nvSpPr>
          <p:cNvPr id="2055" name="Прямоугольник 27"/>
          <p:cNvSpPr>
            <a:spLocks noChangeArrowheads="1"/>
          </p:cNvSpPr>
          <p:nvPr/>
        </p:nvSpPr>
        <p:spPr bwMode="auto">
          <a:xfrm>
            <a:off x="252413" y="1836758"/>
            <a:ext cx="87931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3500" b="1">
              <a:solidFill>
                <a:srgbClr val="002060"/>
              </a:solidFill>
              <a:cs typeface="Arial" charset="0"/>
            </a:endParaRPr>
          </a:p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500" b="1">
                <a:solidFill>
                  <a:srgbClr val="002060"/>
                </a:solidFill>
                <a:cs typeface="Arial" charset="0"/>
              </a:rPr>
              <a:t> </a:t>
            </a: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992981" y="116652"/>
            <a:ext cx="742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 Ленинградской области</a:t>
            </a:r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620678" y="1297089"/>
            <a:ext cx="8278813" cy="163121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реализации мероприятий проекта «500+» </a:t>
            </a:r>
            <a:b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марте-апреле 2022 года: </a:t>
            </a:r>
            <a:b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промежуточные итоги и задачи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Прямоугольник 11"/>
          <p:cNvSpPr>
            <a:spLocks noChangeArrowheads="1"/>
          </p:cNvSpPr>
          <p:nvPr/>
        </p:nvSpPr>
        <p:spPr bwMode="auto">
          <a:xfrm>
            <a:off x="4499992" y="3933076"/>
            <a:ext cx="4457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Михайлюк Людмила Геннадьевна,</a:t>
            </a:r>
            <a:b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сектора управления качеством образования  департамента надзора и контроля </a:t>
            </a:r>
            <a:b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соблюдением законодательства в сфере образования </a:t>
            </a:r>
            <a:b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комитета общего и профессионального образования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147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886700" cy="4351338"/>
          </a:xfrm>
        </p:spPr>
        <p:txBody>
          <a:bodyPr/>
          <a:lstStyle/>
          <a:p>
            <a:pPr indent="490538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9053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целях определения качества планирования мероприятий дорожных карт в рамках проекта  «500+» в период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18 апреля по 25 апреля 2022 года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комитетом общего и профессионального образования Ленинградской области и ГАОУ ДПО «Ленинградский областной институт развития образования» будут проведены слушания по представлению опыта работы школ и кураторов в проекте «500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+».</a:t>
            </a:r>
          </a:p>
          <a:p>
            <a:pPr indent="49053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Перечень документов и график участия в слушаниях направлен участникам проекта.</a:t>
            </a:r>
          </a:p>
          <a:p>
            <a:pPr indent="49053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Присутствие  управленческой команды (региональный консультант, муниципальный координатор, муниципальный куратор, директор школы+….) </a:t>
            </a:r>
            <a:r>
              <a:rPr lang="ru-RU" sz="1600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ОБЯЗАТЕЛЬНО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9053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13 апреля 2022 года – начало предварительного приема документов для предварительной экспертизы.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региональные мероприятия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0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399575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документами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12680"/>
              </p:ext>
            </p:extLst>
          </p:nvPr>
        </p:nvGraphicFramePr>
        <p:xfrm>
          <a:off x="683568" y="846004"/>
          <a:ext cx="8280919" cy="250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45615"/>
                <a:gridCol w="1757743"/>
                <a:gridCol w="160149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26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шаблонов самодиагностики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РПШ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верифицированы, шаблоны заполнены (100%)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размещаемые</a:t>
                      </a:r>
                      <a:r>
                        <a:rPr lang="ru-RU" sz="1000" b="1" i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системе документы </a:t>
                      </a:r>
                      <a:r>
                        <a:rPr lang="ru-RU" sz="1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должны быть размещены в формате </a:t>
                      </a:r>
                      <a:r>
                        <a:rPr lang="en-US" sz="1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1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Активация  рисковых направлений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размещение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Концепций развития ОО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размещение Среднесрочных  программ ОО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75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размещение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Антирисковых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4216" y="4766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 участия в проекте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380982"/>
            <a:ext cx="264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участия в проекте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18129"/>
              </p:ext>
            </p:extLst>
          </p:nvPr>
        </p:nvGraphicFramePr>
        <p:xfrm>
          <a:off x="755576" y="3717032"/>
          <a:ext cx="8280919" cy="308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45615"/>
                <a:gridCol w="1757743"/>
                <a:gridCol w="1601497"/>
              </a:tblGrid>
              <a:tr h="354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80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шаблонов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самодиагностики,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полученной в 2021 году, для актуализации  направлений работы в 2022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РПШ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верифицированы, шаблоны заполнены (100%)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b="1" i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</a:t>
                      </a:r>
                      <a:r>
                        <a:rPr lang="ru-RU" sz="900" b="1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</a:t>
                      </a:r>
                      <a:r>
                        <a:rPr lang="ru-RU" sz="9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должны быть </a:t>
                      </a:r>
                      <a:r>
                        <a:rPr lang="ru-RU" sz="9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предоставлены  </a:t>
                      </a:r>
                      <a:r>
                        <a:rPr lang="ru-RU" sz="9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формате </a:t>
                      </a:r>
                      <a:r>
                        <a:rPr lang="en-US" sz="9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PDF</a:t>
                      </a:r>
                      <a:endParaRPr lang="ru-RU" sz="9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8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Пересмотр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рисковых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направлений и выбор направлений, работа по которым будет продолжена/организована в 2022 году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0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 и предоставление Концепций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(при необходимости)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документ разработан на 3 года</a:t>
                      </a:r>
                      <a:endParaRPr lang="ru-RU" sz="9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115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Среднесрочных  программ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документ разработан на 1год</a:t>
                      </a:r>
                    </a:p>
                    <a:p>
                      <a:endParaRPr lang="ru-RU" sz="9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36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размещение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Антирисковых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2021 году документы разработаны  на период реализации проекта (декабрь 2021 года)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69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399575"/>
          </a:xfrm>
        </p:spPr>
        <p:txBody>
          <a:bodyPr/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опросе (анкетировании) участников 2022 года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387153"/>
              </p:ext>
            </p:extLst>
          </p:nvPr>
        </p:nvGraphicFramePr>
        <p:xfrm>
          <a:off x="683568" y="980728"/>
          <a:ext cx="7886701" cy="832880"/>
        </p:xfrm>
        <a:graphic>
          <a:graphicData uri="http://schemas.openxmlformats.org/drawingml/2006/table">
            <a:tbl>
              <a:tblPr/>
              <a:tblGrid>
                <a:gridCol w="624984"/>
                <a:gridCol w="1993996"/>
                <a:gridCol w="1150764"/>
                <a:gridCol w="734108"/>
                <a:gridCol w="793630"/>
                <a:gridCol w="1279729"/>
                <a:gridCol w="1309490"/>
              </a:tblGrid>
              <a:tr h="52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</a:t>
                      </a:r>
                    </a:p>
                  </a:txBody>
                  <a:tcPr marL="4960" marR="4960" marT="4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Рег.координатор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Директора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Кураторы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школ – участниц проекта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директоров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кураторов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Ленинградская область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100,00%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14589"/>
              </p:ext>
            </p:extLst>
          </p:nvPr>
        </p:nvGraphicFramePr>
        <p:xfrm>
          <a:off x="899592" y="2492896"/>
          <a:ext cx="7200800" cy="1208782"/>
        </p:xfrm>
        <a:graphic>
          <a:graphicData uri="http://schemas.openxmlformats.org/drawingml/2006/table">
            <a:tbl>
              <a:tblPr/>
              <a:tblGrid>
                <a:gridCol w="1973359"/>
                <a:gridCol w="1657440"/>
                <a:gridCol w="1583573"/>
                <a:gridCol w="198642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координатор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Участник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Статус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schnor_edu473148_2022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22.03.2022 02:41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schnor_edu470028_2022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22.03.2022 11:01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schnor_edu473142_2022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22.03.2022 19:18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schnor_edu473168_2022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23.03.2022 18:13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schnor_edu473154_2022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27.03.2022 22:36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66472" y="62068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информация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988840"/>
            <a:ext cx="5461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прохождении анкетирования кураторами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74952" y="3933056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прохождении анкетирования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директорами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49627"/>
              </p:ext>
            </p:extLst>
          </p:nvPr>
        </p:nvGraphicFramePr>
        <p:xfrm>
          <a:off x="899591" y="4365104"/>
          <a:ext cx="7146033" cy="1301750"/>
        </p:xfrm>
        <a:graphic>
          <a:graphicData uri="http://schemas.openxmlformats.org/drawingml/2006/table">
            <a:tbl>
              <a:tblPr/>
              <a:tblGrid>
                <a:gridCol w="1852675"/>
                <a:gridCol w="1468907"/>
                <a:gridCol w="1812975"/>
                <a:gridCol w="2011476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координатор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Участник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Статус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edu473154_500_2022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21.03.2022 12:49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edu473148_500_2022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21.03.2022 13:56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edu473168_500_2022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21.03.2022 19:17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edu473142_500_2022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23.03.2022 18:56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reg47_schnor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edu470028_500_2022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Завершен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23.03.2022 19:40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93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399575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содержательной экспертизы региональных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графиков (дорожных карт)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9269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соответствия критериям экспертизы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общего количества регионов-участников проекта «500+»)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35578" r="18290" b="20422"/>
          <a:stretch/>
        </p:blipFill>
        <p:spPr bwMode="auto">
          <a:xfrm>
            <a:off x="539553" y="1628800"/>
            <a:ext cx="8136903" cy="3323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27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86700" cy="3995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экспертиза регионального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плана-графика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(дорожной карты)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745453"/>
              </p:ext>
            </p:extLst>
          </p:nvPr>
        </p:nvGraphicFramePr>
        <p:xfrm>
          <a:off x="467544" y="1556792"/>
          <a:ext cx="78867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006"/>
                <a:gridCol w="1368152"/>
                <a:gridCol w="1097210"/>
                <a:gridCol w="4574332"/>
              </a:tblGrid>
              <a:tr h="504055">
                <a:tc>
                  <a:txBody>
                    <a:bodyPr/>
                    <a:lstStyle/>
                    <a:p>
                      <a:pPr algn="l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Код региона 	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Регион 		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Итоговый балл 		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	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3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Имеются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организационные, образовательные, муниципальные мероприятия; включены планы по сопровождению школ – участниц проекта 2021 года. Исполнение всех мероприятий зафиксировано показателями результативности. </a:t>
                      </a:r>
                    </a:p>
                    <a:p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Отсутствуют </a:t>
                      </a:r>
                      <a:r>
                        <a:rPr lang="ru-RU" sz="1200" b="0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мероприятия по привлечению ресурсов и возможностей иных федеральных проектов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	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784" y="393305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региональную дорожную карту мероприятиями по привлечению ресурсов и возможностей различных федеральных проектов.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участникам проекта 2021 и 2022 года предоставить информацию об участии школы (как школы-участницы, так и школы, из которой куратор) в различных федеральных проектах.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12 апреля 2022 года.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ГАОУ ДПО «ЛОИРО», муниципальные координаторы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3995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экспертиза регионального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плана-графика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(дорожной карты)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94116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региональную дорожную карту: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мероприятиями;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мероприятиями по привлечению ресурсов и возможностей различных федеральных проектов.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15 апреля 2022 года.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ГАОУ ДПО «ЛОИРО», муниципальные координаторы.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48539"/>
              </p:ext>
            </p:extLst>
          </p:nvPr>
        </p:nvGraphicFramePr>
        <p:xfrm>
          <a:off x="683568" y="692696"/>
          <a:ext cx="7886700" cy="41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50"/>
                <a:gridCol w="6624736"/>
                <a:gridCol w="919014"/>
              </a:tblGrid>
              <a:tr h="504056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содержательной экспертизы региональных планов-графиков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(дорожных карт)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8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региональных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организационных мероприятий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направленных на адресное сопровождение школ-участниц проекта в 2022 году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региональных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и/или методических мероприятий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научно-методического сопровождения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включенных в региональную дорожную карту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мероприятий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школ, участвовавших в проекте в 2021 году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ресурсов и возможностей</a:t>
                      </a:r>
                    </a:p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 федеральных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региональных 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результативности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39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39957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мониторинг вовлеченности регионов в проект</a:t>
            </a:r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«500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5803" t="24631" r="18764" b="10316"/>
          <a:stretch/>
        </p:blipFill>
        <p:spPr bwMode="auto">
          <a:xfrm>
            <a:off x="251520" y="1268760"/>
            <a:ext cx="8496944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68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50" y="44624"/>
            <a:ext cx="7886700" cy="327567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содержательной экспертизы концептуальных документов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26534" r="15924" b="22300"/>
          <a:stretch/>
        </p:blipFill>
        <p:spPr bwMode="auto">
          <a:xfrm>
            <a:off x="1619672" y="404664"/>
            <a:ext cx="5879467" cy="2507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920643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повышения качества школьного управления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24210" r="15214" b="11779"/>
          <a:stretch/>
        </p:blipFill>
        <p:spPr bwMode="auto">
          <a:xfrm>
            <a:off x="1763688" y="3236311"/>
            <a:ext cx="585449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оловина рамки 7"/>
          <p:cNvSpPr/>
          <p:nvPr/>
        </p:nvSpPr>
        <p:spPr>
          <a:xfrm rot="12810720">
            <a:off x="1882261" y="3944030"/>
            <a:ext cx="117968" cy="259784"/>
          </a:xfrm>
          <a:prstGeom prst="half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584" y="393305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000" y="5612575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количественных и качественных показателей , характеризующих достижение поставленных задач развития. В случае отсутствия – дополнить программы этими показателями.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апреля 2022 года.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816"/>
            <a:ext cx="2809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0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327567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часть первого мониторинга вовлеченности регионов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23790" r="17938" b="17042"/>
          <a:stretch/>
        </p:blipFill>
        <p:spPr bwMode="auto">
          <a:xfrm>
            <a:off x="131233" y="620688"/>
            <a:ext cx="540060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1988840"/>
            <a:ext cx="3850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42158" r="20743" b="2646"/>
          <a:stretch/>
        </p:blipFill>
        <p:spPr bwMode="auto">
          <a:xfrm>
            <a:off x="5580112" y="476672"/>
            <a:ext cx="3312368" cy="4050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40737" t="1895" r="22198" b="2947"/>
          <a:stretch/>
        </p:blipFill>
        <p:spPr bwMode="auto">
          <a:xfrm>
            <a:off x="179512" y="2996952"/>
            <a:ext cx="252028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41210" t="18446" b="2857"/>
          <a:stretch/>
        </p:blipFill>
        <p:spPr bwMode="auto">
          <a:xfrm>
            <a:off x="2843808" y="3068960"/>
            <a:ext cx="2376264" cy="2305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5395686"/>
            <a:ext cx="62646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координаторам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комментариев школы, куратора. Обеспечить ведение диалога в системе.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Кураторам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размещении комментария указывать сроки, в которые школа должна устранить замечания или  выполнить перезагрузку документа.</a:t>
            </a: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Школам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загрузке документов оставлять комментарий.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748</Words>
  <Application>Microsoft Office PowerPoint</Application>
  <PresentationFormat>Экран (4:3)</PresentationFormat>
  <Paragraphs>186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Статистический анализ работы с документами</vt:lpstr>
      <vt:lpstr>Статистический анализ участия в опросе (анкетировании) участников 2022 года </vt:lpstr>
      <vt:lpstr>Итоги содержательной экспертизы региональных планов графиков (дорожных карт)</vt:lpstr>
      <vt:lpstr>Содержательная экспертиза регионального  плана-графика (дорожной карты)</vt:lpstr>
      <vt:lpstr>Содержательная экспертиза регионального  плана-графика (дорожной карты)</vt:lpstr>
      <vt:lpstr>Первый  мониторинг вовлеченности регионов в проект «500+»</vt:lpstr>
      <vt:lpstr>Критерии содержательной экспертизы концептуальных документов</vt:lpstr>
      <vt:lpstr>Организационная часть первого мониторинга вовлеченности регионов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Геннадьевна Михайлюк</dc:creator>
  <cp:lastModifiedBy>Людмила Геннадьевна Михайлюк</cp:lastModifiedBy>
  <cp:revision>21</cp:revision>
  <dcterms:created xsi:type="dcterms:W3CDTF">2022-04-07T07:56:32Z</dcterms:created>
  <dcterms:modified xsi:type="dcterms:W3CDTF">2022-04-07T12:02:23Z</dcterms:modified>
</cp:coreProperties>
</file>