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71" r:id="rId5"/>
    <p:sldId id="270" r:id="rId6"/>
    <p:sldId id="262" r:id="rId7"/>
    <p:sldId id="275" r:id="rId8"/>
    <p:sldId id="272" r:id="rId9"/>
    <p:sldId id="273" r:id="rId10"/>
    <p:sldId id="264" r:id="rId11"/>
    <p:sldId id="274" r:id="rId12"/>
    <p:sldId id="276" r:id="rId13"/>
    <p:sldId id="277" r:id="rId14"/>
    <p:sldId id="278" r:id="rId15"/>
    <p:sldId id="279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>
        <p:scale>
          <a:sx n="90" d="100"/>
          <a:sy n="90" d="100"/>
        </p:scale>
        <p:origin x="-39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9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9868787-4D25-4920-AC06-C685BEA5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8.svg"/><Relationship Id="rId1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8.svg"/><Relationship Id="rId1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4.png"/><Relationship Id="rId9" Type="http://schemas.openxmlformats.org/officeDocument/2006/relationships/image" Target="../media/image12.png"/><Relationship Id="rId1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25.svg"/><Relationship Id="rId10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8.svg"/><Relationship Id="rId1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6.svg"/><Relationship Id="rId12" Type="http://schemas.openxmlformats.org/officeDocument/2006/relationships/image" Target="../media/image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14.svg"/><Relationship Id="rId10" Type="http://schemas.openxmlformats.org/officeDocument/2006/relationships/image" Target="../media/image3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2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8.svg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000" y="3204000"/>
            <a:ext cx="10868980" cy="130500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Планирование мероприятий и разработка концептуальных документов в рамках проекта «500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+»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" y="120733"/>
            <a:ext cx="1189037" cy="119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000" y="220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Муниципальное бюджетное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общеобразовательное учреждение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Подпорожская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 средняя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общеобразовательная школа №8»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866000" y="6309000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18.04.2022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05686" y="4387667"/>
            <a:ext cx="49496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Директор: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Бряккиева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Анна Сергеевна</a:t>
            </a:r>
          </a:p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Куратор: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Тунденкова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Мария Владимировна</a:t>
            </a:r>
          </a:p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Муниципальный координатор: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Султанова Нина Семеновна</a:t>
            </a:r>
          </a:p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Региональные координаторы: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Загривная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Тамара Александровна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Мартынова Алла Владимировна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B17086-1348-41D1-AAEF-04A4BE54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171" y="43557"/>
            <a:ext cx="10342800" cy="13255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335B74">
                    <a:lumMod val="75000"/>
                  </a:srgbClr>
                </a:solidFill>
                <a:latin typeface="Bahnschrift Condensed" panose="020B0502040204020203" pitchFamily="34" charset="0"/>
              </a:rPr>
              <a:t>Ожидаемые результаты</a:t>
            </a:r>
            <a:endParaRPr lang="ru-RU" sz="4800" dirty="0">
              <a:solidFill>
                <a:srgbClr val="335B74">
                  <a:lumMod val="75000"/>
                </a:srgb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5D1D9F8-39BB-4CB9-8A6B-EB219FAE77F4}"/>
              </a:ext>
            </a:extLst>
          </p:cNvPr>
          <p:cNvSpPr/>
          <p:nvPr/>
        </p:nvSpPr>
        <p:spPr>
          <a:xfrm>
            <a:off x="7555140" y="1986229"/>
            <a:ext cx="18741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Увеличение доли педагогических работников, участвующих в   распространении  собственного опыта и конкурсах на 20%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8B8FC37-B647-419C-8614-562CB9A8279F}"/>
              </a:ext>
            </a:extLst>
          </p:cNvPr>
          <p:cNvSpPr/>
          <p:nvPr/>
        </p:nvSpPr>
        <p:spPr>
          <a:xfrm>
            <a:off x="9478050" y="1986229"/>
            <a:ext cx="20179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Увеличение доли педагогических работников, вовлеченных в различные формы  повышения  уровня профессиональной  компетентности до 100</a:t>
            </a:r>
            <a:r>
              <a:rPr lang="ru-RU" sz="1600" dirty="0" smtClean="0">
                <a:solidFill>
                  <a:schemeClr val="tx2"/>
                </a:solidFill>
              </a:rPr>
              <a:t>%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F2B5524-BA67-43F5-846E-AAE11465D6AA}"/>
              </a:ext>
            </a:extLst>
          </p:cNvPr>
          <p:cNvSpPr/>
          <p:nvPr/>
        </p:nvSpPr>
        <p:spPr>
          <a:xfrm>
            <a:off x="5994754" y="2021928"/>
            <a:ext cx="1624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Сформированы пары «наставник-наставляемый» по выявленным профессиональным затруднениям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FECA1B6-AB5C-46BB-83CF-D917CC5EC9C9}"/>
              </a:ext>
            </a:extLst>
          </p:cNvPr>
          <p:cNvSpPr/>
          <p:nvPr/>
        </p:nvSpPr>
        <p:spPr>
          <a:xfrm>
            <a:off x="4207420" y="2021928"/>
            <a:ext cx="18267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У 100% педагогических работников на основании профессиональных затруднений разработан и реализуется ИППР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DDFE071-966B-4576-9B88-3C2B68B9BC34}"/>
              </a:ext>
            </a:extLst>
          </p:cNvPr>
          <p:cNvSpPr/>
          <p:nvPr/>
        </p:nvSpPr>
        <p:spPr>
          <a:xfrm>
            <a:off x="2535522" y="1987948"/>
            <a:ext cx="17553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Уменьшение доли педагогических работников с выявленными профессиональными затруднениями на 20%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3163235" y="1458161"/>
            <a:ext cx="481514" cy="455966"/>
            <a:chOff x="4477759" y="1934236"/>
            <a:chExt cx="481514" cy="455966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xmlns="" id="{30C3A11F-1A1E-42A7-8579-8B3DDB85E845}"/>
                </a:ext>
              </a:extLst>
            </p:cNvPr>
            <p:cNvSpPr/>
            <p:nvPr/>
          </p:nvSpPr>
          <p:spPr>
            <a:xfrm>
              <a:off x="4477759" y="1934236"/>
              <a:ext cx="481514" cy="455966"/>
            </a:xfrm>
            <a:prstGeom prst="roundRect">
              <a:avLst>
                <a:gd name="adj" fmla="val 1575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E4FEFBC5-153D-4F8D-8D77-7D668E80D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545302" y="1982219"/>
              <a:ext cx="360000" cy="360000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4854114" y="1458161"/>
            <a:ext cx="488110" cy="455966"/>
            <a:chOff x="3836099" y="4011205"/>
            <a:chExt cx="488110" cy="455966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xmlns="" id="{5413E788-447E-4C3A-B8B2-3A0FE478B5F7}"/>
                </a:ext>
              </a:extLst>
            </p:cNvPr>
            <p:cNvSpPr/>
            <p:nvPr/>
          </p:nvSpPr>
          <p:spPr>
            <a:xfrm>
              <a:off x="3836099" y="4011205"/>
              <a:ext cx="488110" cy="455966"/>
            </a:xfrm>
            <a:prstGeom prst="roundRect">
              <a:avLst>
                <a:gd name="adj" fmla="val 189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C96FED2-76F7-49FF-86DD-A60B3C1EB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900154" y="4051579"/>
              <a:ext cx="360000" cy="36000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566363" y="1458161"/>
            <a:ext cx="483280" cy="455966"/>
            <a:chOff x="5529885" y="4008021"/>
            <a:chExt cx="483280" cy="455966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D02AC432-6674-41D4-90A2-EFCC64747C03}"/>
                </a:ext>
              </a:extLst>
            </p:cNvPr>
            <p:cNvSpPr/>
            <p:nvPr/>
          </p:nvSpPr>
          <p:spPr>
            <a:xfrm>
              <a:off x="5529885" y="4008021"/>
              <a:ext cx="483280" cy="455966"/>
            </a:xfrm>
            <a:prstGeom prst="roundRect">
              <a:avLst>
                <a:gd name="adj" fmla="val 1701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82E65AFF-D337-4C32-8DAC-366455D7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5600090" y="4050955"/>
              <a:ext cx="360000" cy="3600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253574" y="1462496"/>
            <a:ext cx="481514" cy="455966"/>
            <a:chOff x="7221343" y="4008022"/>
            <a:chExt cx="481514" cy="455966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D537F8B3-1D47-4620-9DDB-D2777FF3A8F4}"/>
                </a:ext>
              </a:extLst>
            </p:cNvPr>
            <p:cNvSpPr/>
            <p:nvPr/>
          </p:nvSpPr>
          <p:spPr>
            <a:xfrm>
              <a:off x="7221343" y="4008022"/>
              <a:ext cx="481514" cy="455966"/>
            </a:xfrm>
            <a:prstGeom prst="roundRect">
              <a:avLst>
                <a:gd name="adj" fmla="val 1818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5681049D-C1BF-48EA-9706-C51E977E1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>
              <a:off x="7279961" y="4050955"/>
              <a:ext cx="360000" cy="36000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0118530" y="1450552"/>
            <a:ext cx="481514" cy="455966"/>
            <a:chOff x="8902233" y="4008021"/>
            <a:chExt cx="481514" cy="455966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xmlns="" id="{6AD2CE5A-FA59-41B5-9B39-2C794BF40516}"/>
                </a:ext>
              </a:extLst>
            </p:cNvPr>
            <p:cNvSpPr/>
            <p:nvPr/>
          </p:nvSpPr>
          <p:spPr>
            <a:xfrm>
              <a:off x="8902233" y="4008021"/>
              <a:ext cx="481514" cy="455966"/>
            </a:xfrm>
            <a:prstGeom prst="roundRect">
              <a:avLst>
                <a:gd name="adj" fmla="val 1664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D518C7DC-10E2-4B39-92F5-5EFCDDC06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962990" y="4050955"/>
              <a:ext cx="360000" cy="360000"/>
            </a:xfrm>
            <a:prstGeom prst="rect">
              <a:avLst/>
            </a:prstGeom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" y="120733"/>
            <a:ext cx="1189037" cy="119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71271" y="2212406"/>
            <a:ext cx="2513765" cy="3445465"/>
            <a:chOff x="3325968" y="1738535"/>
            <a:chExt cx="2513765" cy="3445465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870423C4-BC4A-4E53-9789-BE87F6C9359D}"/>
                </a:ext>
              </a:extLst>
            </p:cNvPr>
            <p:cNvSpPr/>
            <p:nvPr/>
          </p:nvSpPr>
          <p:spPr>
            <a:xfrm>
              <a:off x="3325968" y="1738535"/>
              <a:ext cx="2513765" cy="2948839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3569427" y="1986103"/>
              <a:ext cx="2026848" cy="3197897"/>
              <a:chOff x="3569427" y="1986103"/>
              <a:chExt cx="2026848" cy="3197897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xmlns="" id="{1090514F-0932-4078-B368-38D91A30EFBB}"/>
                  </a:ext>
                </a:extLst>
              </p:cNvPr>
              <p:cNvSpPr/>
              <p:nvPr/>
            </p:nvSpPr>
            <p:spPr>
              <a:xfrm>
                <a:off x="3606546" y="1986103"/>
                <a:ext cx="1952610" cy="23909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5" name="Полилиния: фигура 14">
                <a:extLst>
                  <a:ext uri="{FF2B5EF4-FFF2-40B4-BE49-F238E27FC236}">
                    <a16:creationId xmlns:a16="http://schemas.microsoft.com/office/drawing/2014/main" xmlns="" id="{873D33E4-22A2-4A45-BF2C-8809654A9A34}"/>
                  </a:ext>
                </a:extLst>
              </p:cNvPr>
              <p:cNvSpPr/>
              <p:nvPr/>
            </p:nvSpPr>
            <p:spPr>
              <a:xfrm>
                <a:off x="3764310" y="3849052"/>
                <a:ext cx="1637082" cy="1334948"/>
              </a:xfrm>
              <a:custGeom>
                <a:avLst/>
                <a:gdLst>
                  <a:gd name="connsiteX0" fmla="*/ 1419346 w 2838690"/>
                  <a:gd name="connsiteY0" fmla="*/ 0 h 1710000"/>
                  <a:gd name="connsiteX1" fmla="*/ 2838690 w 2838690"/>
                  <a:gd name="connsiteY1" fmla="*/ 675000 h 1710000"/>
                  <a:gd name="connsiteX2" fmla="*/ 2838689 w 2838690"/>
                  <a:gd name="connsiteY2" fmla="*/ 675000 h 1710000"/>
                  <a:gd name="connsiteX3" fmla="*/ 2838689 w 2838690"/>
                  <a:gd name="connsiteY3" fmla="*/ 1710000 h 1710000"/>
                  <a:gd name="connsiteX4" fmla="*/ 0 w 2838690"/>
                  <a:gd name="connsiteY4" fmla="*/ 1710000 h 1710000"/>
                  <a:gd name="connsiteX5" fmla="*/ 0 w 2838690"/>
                  <a:gd name="connsiteY5" fmla="*/ 675000 h 1710000"/>
                  <a:gd name="connsiteX6" fmla="*/ 1 w 2838690"/>
                  <a:gd name="connsiteY6" fmla="*/ 675000 h 17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8690" h="1710000">
                    <a:moveTo>
                      <a:pt x="1419346" y="0"/>
                    </a:moveTo>
                    <a:lnTo>
                      <a:pt x="2838690" y="675000"/>
                    </a:lnTo>
                    <a:lnTo>
                      <a:pt x="2838689" y="675000"/>
                    </a:lnTo>
                    <a:lnTo>
                      <a:pt x="2838689" y="1710000"/>
                    </a:lnTo>
                    <a:lnTo>
                      <a:pt x="0" y="1710000"/>
                    </a:lnTo>
                    <a:lnTo>
                      <a:pt x="0" y="675000"/>
                    </a:lnTo>
                    <a:lnTo>
                      <a:pt x="1" y="675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36" name="Прямоугольный треугольник 35">
                <a:extLst>
                  <a:ext uri="{FF2B5EF4-FFF2-40B4-BE49-F238E27FC236}">
                    <a16:creationId xmlns:a16="http://schemas.microsoft.com/office/drawing/2014/main" xmlns="" id="{A27FAC6A-A25B-4ABC-A5A5-AD84F81680F3}"/>
                  </a:ext>
                </a:extLst>
              </p:cNvPr>
              <p:cNvSpPr/>
              <p:nvPr/>
            </p:nvSpPr>
            <p:spPr>
              <a:xfrm rot="16200000" flipH="1">
                <a:off x="3281955" y="4701643"/>
                <a:ext cx="806944" cy="15776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ый треугольник 36">
                <a:extLst>
                  <a:ext uri="{FF2B5EF4-FFF2-40B4-BE49-F238E27FC236}">
                    <a16:creationId xmlns:a16="http://schemas.microsoft.com/office/drawing/2014/main" xmlns="" id="{210BB2F7-643F-48D6-98F4-B7451BC01BB4}"/>
                  </a:ext>
                </a:extLst>
              </p:cNvPr>
              <p:cNvSpPr/>
              <p:nvPr/>
            </p:nvSpPr>
            <p:spPr>
              <a:xfrm rot="16200000" flipH="1" flipV="1">
                <a:off x="5076803" y="4701645"/>
                <a:ext cx="806944" cy="157762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xmlns="" id="{9BABC60C-1E28-43E7-8B5F-91CBB2559A62}"/>
                  </a:ext>
                </a:extLst>
              </p:cNvPr>
              <p:cNvSpPr/>
              <p:nvPr/>
            </p:nvSpPr>
            <p:spPr>
              <a:xfrm>
                <a:off x="3569427" y="2006688"/>
                <a:ext cx="2026848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900" b="1" dirty="0">
                    <a:solidFill>
                      <a:schemeClr val="tx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j-ea"/>
                    <a:cs typeface="+mj-cs"/>
                  </a:rPr>
                  <a:t>Недостаточная предметная</a:t>
                </a:r>
              </a:p>
              <a:p>
                <a:pPr algn="ctr"/>
                <a:r>
                  <a:rPr lang="ru-RU" sz="1900" b="1" dirty="0">
                    <a:solidFill>
                      <a:schemeClr val="tx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j-ea"/>
                    <a:cs typeface="+mj-cs"/>
                  </a:rPr>
                  <a:t>и методическая компетентность педагогических кадров</a:t>
                </a:r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xmlns="" id="{D68BE849-B5B2-43F3-85DB-EDBBDCA0E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rcRect/>
              <a:stretch/>
            </p:blipFill>
            <p:spPr>
              <a:xfrm flipH="1">
                <a:off x="4267851" y="4336040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3163235" y="4305399"/>
            <a:ext cx="481514" cy="455966"/>
            <a:chOff x="4477759" y="1934236"/>
            <a:chExt cx="481514" cy="455966"/>
          </a:xfrm>
        </p:grpSpPr>
        <p:sp>
          <p:nvSpPr>
            <p:cNvPr id="48" name="Прямоугольник: скругленные углы 12">
              <a:extLst>
                <a:ext uri="{FF2B5EF4-FFF2-40B4-BE49-F238E27FC236}">
                  <a16:creationId xmlns:a16="http://schemas.microsoft.com/office/drawing/2014/main" xmlns="" id="{30C3A11F-1A1E-42A7-8579-8B3DDB85E845}"/>
                </a:ext>
              </a:extLst>
            </p:cNvPr>
            <p:cNvSpPr/>
            <p:nvPr/>
          </p:nvSpPr>
          <p:spPr>
            <a:xfrm>
              <a:off x="4477759" y="1934236"/>
              <a:ext cx="481514" cy="455966"/>
            </a:xfrm>
            <a:prstGeom prst="roundRect">
              <a:avLst>
                <a:gd name="adj" fmla="val 1575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xmlns="" id="{E4FEFBC5-153D-4F8D-8D77-7D668E80D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545302" y="1982219"/>
              <a:ext cx="360000" cy="360000"/>
            </a:xfrm>
            <a:prstGeom prst="rect">
              <a:avLst/>
            </a:prstGeom>
          </p:spPr>
        </p:pic>
      </p:grpSp>
      <p:sp>
        <p:nvSpPr>
          <p:cNvPr id="46" name="Прямоугольник 45"/>
          <p:cNvSpPr/>
          <p:nvPr/>
        </p:nvSpPr>
        <p:spPr>
          <a:xfrm>
            <a:off x="2600572" y="4817120"/>
            <a:ext cx="16252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Количество открытых уроков, семинаров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5267169" y="4244758"/>
            <a:ext cx="488110" cy="455966"/>
            <a:chOff x="3836099" y="4011205"/>
            <a:chExt cx="488110" cy="455966"/>
          </a:xfrm>
        </p:grpSpPr>
        <p:sp>
          <p:nvSpPr>
            <p:cNvPr id="52" name="Прямоугольник: скругленные углы 13">
              <a:extLst>
                <a:ext uri="{FF2B5EF4-FFF2-40B4-BE49-F238E27FC236}">
                  <a16:creationId xmlns:a16="http://schemas.microsoft.com/office/drawing/2014/main" xmlns="" id="{5413E788-447E-4C3A-B8B2-3A0FE478B5F7}"/>
                </a:ext>
              </a:extLst>
            </p:cNvPr>
            <p:cNvSpPr/>
            <p:nvPr/>
          </p:nvSpPr>
          <p:spPr>
            <a:xfrm>
              <a:off x="3836099" y="4011205"/>
              <a:ext cx="488110" cy="455966"/>
            </a:xfrm>
            <a:prstGeom prst="roundRect">
              <a:avLst>
                <a:gd name="adj" fmla="val 189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7C96FED2-76F7-49FF-86DD-A60B3C1EB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900154" y="4051579"/>
              <a:ext cx="360000" cy="360000"/>
            </a:xfrm>
            <a:prstGeom prst="rect">
              <a:avLst/>
            </a:prstGeom>
          </p:spPr>
        </p:pic>
      </p:grpSp>
      <p:sp>
        <p:nvSpPr>
          <p:cNvPr id="54" name="Прямоугольник 53"/>
          <p:cNvSpPr/>
          <p:nvPr/>
        </p:nvSpPr>
        <p:spPr>
          <a:xfrm>
            <a:off x="4518678" y="4702448"/>
            <a:ext cx="19850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Увеличение доли учителей, применяющих  в своей деятельности современные интернет – ресурсы на 20%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7F2B5524-BA67-43F5-846E-AAE11465D6AA}"/>
              </a:ext>
            </a:extLst>
          </p:cNvPr>
          <p:cNvSpPr/>
          <p:nvPr/>
        </p:nvSpPr>
        <p:spPr>
          <a:xfrm>
            <a:off x="6580644" y="4749930"/>
            <a:ext cx="19661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>
                <a:solidFill>
                  <a:schemeClr val="tx2"/>
                </a:solidFill>
              </a:rPr>
              <a:t>100% педагогических работников с профессиональными затруднениями прошли повышение квалификации</a:t>
            </a:r>
            <a:endParaRPr lang="ru-RU" sz="1600" dirty="0">
              <a:solidFill>
                <a:schemeClr val="tx2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7322065" y="4201824"/>
            <a:ext cx="483280" cy="455966"/>
            <a:chOff x="5529885" y="4008021"/>
            <a:chExt cx="483280" cy="455966"/>
          </a:xfrm>
        </p:grpSpPr>
        <p:sp>
          <p:nvSpPr>
            <p:cNvPr id="58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D02AC432-6674-41D4-90A2-EFCC64747C03}"/>
                </a:ext>
              </a:extLst>
            </p:cNvPr>
            <p:cNvSpPr/>
            <p:nvPr/>
          </p:nvSpPr>
          <p:spPr>
            <a:xfrm>
              <a:off x="5529885" y="4008021"/>
              <a:ext cx="483280" cy="455966"/>
            </a:xfrm>
            <a:prstGeom prst="roundRect">
              <a:avLst>
                <a:gd name="adj" fmla="val 1701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xmlns="" id="{82E65AFF-D337-4C32-8DAC-366455D7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5600090" y="4050955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79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B17086-1348-41D1-AAEF-04A4BE54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171" y="43557"/>
            <a:ext cx="103428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335B74">
                    <a:lumMod val="75000"/>
                  </a:srgbClr>
                </a:solidFill>
                <a:latin typeface="Bahnschrift Condensed" panose="020B0502040204020203" pitchFamily="34" charset="0"/>
              </a:rPr>
              <a:t>Ожидаемые результаты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575636" y="2601495"/>
            <a:ext cx="8960477" cy="2353278"/>
            <a:chOff x="2535522" y="1450552"/>
            <a:chExt cx="8960477" cy="2353278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65D1D9F8-39BB-4CB9-8A6B-EB219FAE77F4}"/>
                </a:ext>
              </a:extLst>
            </p:cNvPr>
            <p:cNvSpPr/>
            <p:nvPr/>
          </p:nvSpPr>
          <p:spPr>
            <a:xfrm>
              <a:off x="7555140" y="1986229"/>
              <a:ext cx="187410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tx2"/>
                  </a:solidFill>
                </a:rPr>
                <a:t>Повышение уровня мотивации обучающихся до 65%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8B8FC37-B647-419C-8614-562CB9A8279F}"/>
                </a:ext>
              </a:extLst>
            </p:cNvPr>
            <p:cNvSpPr/>
            <p:nvPr/>
          </p:nvSpPr>
          <p:spPr>
            <a:xfrm>
              <a:off x="9478050" y="1986229"/>
              <a:ext cx="20179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tx2"/>
                  </a:solidFill>
                </a:rPr>
                <a:t>Системность </a:t>
              </a:r>
              <a:r>
                <a:rPr lang="ru-RU" sz="1600" dirty="0" err="1">
                  <a:solidFill>
                    <a:schemeClr val="tx2"/>
                  </a:solidFill>
                </a:rPr>
                <a:t>профориентационной</a:t>
              </a:r>
              <a:r>
                <a:rPr lang="ru-RU" sz="1600" dirty="0">
                  <a:solidFill>
                    <a:schemeClr val="tx2"/>
                  </a:solidFill>
                </a:rPr>
                <a:t> деятельности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7F2B5524-BA67-43F5-846E-AAE11465D6AA}"/>
                </a:ext>
              </a:extLst>
            </p:cNvPr>
            <p:cNvSpPr/>
            <p:nvPr/>
          </p:nvSpPr>
          <p:spPr>
            <a:xfrm>
              <a:off x="5994754" y="2021928"/>
              <a:ext cx="162450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tx2"/>
                  </a:solidFill>
                </a:rPr>
                <a:t>Улучшение микроклимата в педагогическом коллективе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0FECA1B6-AB5C-46BB-83CF-D917CC5EC9C9}"/>
                </a:ext>
              </a:extLst>
            </p:cNvPr>
            <p:cNvSpPr/>
            <p:nvPr/>
          </p:nvSpPr>
          <p:spPr>
            <a:xfrm>
              <a:off x="4207420" y="2021928"/>
              <a:ext cx="182673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tx2"/>
                  </a:solidFill>
                </a:rPr>
                <a:t>Уменьшение доли обучающихся, подвергающихся </a:t>
              </a:r>
              <a:r>
                <a:rPr lang="ru-RU" sz="1600" dirty="0" err="1">
                  <a:solidFill>
                    <a:schemeClr val="tx2"/>
                  </a:solidFill>
                </a:rPr>
                <a:t>буллингу</a:t>
              </a:r>
              <a:r>
                <a:rPr lang="ru-RU" sz="1600" dirty="0">
                  <a:solidFill>
                    <a:schemeClr val="tx2"/>
                  </a:solidFill>
                </a:rPr>
                <a:t> до 10%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BDDFE071-966B-4576-9B88-3C2B68B9BC34}"/>
                </a:ext>
              </a:extLst>
            </p:cNvPr>
            <p:cNvSpPr/>
            <p:nvPr/>
          </p:nvSpPr>
          <p:spPr>
            <a:xfrm>
              <a:off x="2535522" y="1987948"/>
              <a:ext cx="1755387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tx2"/>
                  </a:solidFill>
                </a:rPr>
                <a:t>Уменьшение доли обучающихся, показывающих высокий уровень тревожности на 10%</a:t>
              </a:r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3163235" y="1458161"/>
              <a:ext cx="481514" cy="455966"/>
              <a:chOff x="4477759" y="1934236"/>
              <a:chExt cx="481514" cy="455966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xmlns="" id="{30C3A11F-1A1E-42A7-8579-8B3DDB85E845}"/>
                  </a:ext>
                </a:extLst>
              </p:cNvPr>
              <p:cNvSpPr/>
              <p:nvPr/>
            </p:nvSpPr>
            <p:spPr>
              <a:xfrm>
                <a:off x="4477759" y="1934236"/>
                <a:ext cx="481514" cy="455966"/>
              </a:xfrm>
              <a:prstGeom prst="roundRect">
                <a:avLst>
                  <a:gd name="adj" fmla="val 1575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xmlns="" id="{E4FEFBC5-153D-4F8D-8D77-7D668E80D4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545302" y="1982219"/>
                <a:ext cx="360000" cy="360000"/>
              </a:xfrm>
              <a:prstGeom prst="rect">
                <a:avLst/>
              </a:prstGeom>
            </p:spPr>
          </p:pic>
        </p:grpSp>
        <p:grpSp>
          <p:nvGrpSpPr>
            <p:cNvPr id="43" name="Группа 42"/>
            <p:cNvGrpSpPr/>
            <p:nvPr/>
          </p:nvGrpSpPr>
          <p:grpSpPr>
            <a:xfrm>
              <a:off x="4854114" y="1458161"/>
              <a:ext cx="488110" cy="455966"/>
              <a:chOff x="3836099" y="4011205"/>
              <a:chExt cx="488110" cy="455966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xmlns="" id="{5413E788-447E-4C3A-B8B2-3A0FE478B5F7}"/>
                  </a:ext>
                </a:extLst>
              </p:cNvPr>
              <p:cNvSpPr/>
              <p:nvPr/>
            </p:nvSpPr>
            <p:spPr>
              <a:xfrm>
                <a:off x="3836099" y="4011205"/>
                <a:ext cx="488110" cy="455966"/>
              </a:xfrm>
              <a:prstGeom prst="roundRect">
                <a:avLst>
                  <a:gd name="adj" fmla="val 1891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xmlns="" id="{7C96FED2-76F7-49FF-86DD-A60B3C1EB2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3900154" y="4051579"/>
                <a:ext cx="360000" cy="360000"/>
              </a:xfrm>
              <a:prstGeom prst="rect">
                <a:avLst/>
              </a:prstGeom>
            </p:spPr>
          </p:pic>
        </p:grpSp>
        <p:grpSp>
          <p:nvGrpSpPr>
            <p:cNvPr id="44" name="Группа 43"/>
            <p:cNvGrpSpPr/>
            <p:nvPr/>
          </p:nvGrpSpPr>
          <p:grpSpPr>
            <a:xfrm>
              <a:off x="6566363" y="1458161"/>
              <a:ext cx="483280" cy="455966"/>
              <a:chOff x="5529885" y="4008021"/>
              <a:chExt cx="483280" cy="455966"/>
            </a:xfrm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xmlns="" id="{D02AC432-6674-41D4-90A2-EFCC64747C03}"/>
                  </a:ext>
                </a:extLst>
              </p:cNvPr>
              <p:cNvSpPr/>
              <p:nvPr/>
            </p:nvSpPr>
            <p:spPr>
              <a:xfrm>
                <a:off x="5529885" y="4008021"/>
                <a:ext cx="483280" cy="455966"/>
              </a:xfrm>
              <a:prstGeom prst="roundRect">
                <a:avLst>
                  <a:gd name="adj" fmla="val 1701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xmlns="" id="{82E65AFF-D337-4C32-8DAC-366455D75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/>
            </p:blipFill>
            <p:spPr>
              <a:xfrm>
                <a:off x="5600090" y="4050955"/>
                <a:ext cx="360000" cy="360000"/>
              </a:xfrm>
              <a:prstGeom prst="rect">
                <a:avLst/>
              </a:prstGeom>
            </p:spPr>
          </p:pic>
        </p:grpSp>
        <p:grpSp>
          <p:nvGrpSpPr>
            <p:cNvPr id="41" name="Группа 40"/>
            <p:cNvGrpSpPr/>
            <p:nvPr/>
          </p:nvGrpSpPr>
          <p:grpSpPr>
            <a:xfrm>
              <a:off x="8253574" y="1462496"/>
              <a:ext cx="481514" cy="455966"/>
              <a:chOff x="7221343" y="4008022"/>
              <a:chExt cx="481514" cy="455966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xmlns="" id="{D537F8B3-1D47-4620-9DDB-D2777FF3A8F4}"/>
                  </a:ext>
                </a:extLst>
              </p:cNvPr>
              <p:cNvSpPr/>
              <p:nvPr/>
            </p:nvSpPr>
            <p:spPr>
              <a:xfrm>
                <a:off x="7221343" y="4008022"/>
                <a:ext cx="481514" cy="455966"/>
              </a:xfrm>
              <a:prstGeom prst="roundRect">
                <a:avLst>
                  <a:gd name="adj" fmla="val 1818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xmlns="" id="{5681049D-C1BF-48EA-9706-C51E977E1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/>
            </p:blipFill>
            <p:spPr>
              <a:xfrm>
                <a:off x="7279961" y="4050955"/>
                <a:ext cx="360000" cy="360000"/>
              </a:xfrm>
              <a:prstGeom prst="rect">
                <a:avLst/>
              </a:prstGeom>
            </p:spPr>
          </p:pic>
        </p:grpSp>
        <p:grpSp>
          <p:nvGrpSpPr>
            <p:cNvPr id="40" name="Группа 39"/>
            <p:cNvGrpSpPr/>
            <p:nvPr/>
          </p:nvGrpSpPr>
          <p:grpSpPr>
            <a:xfrm>
              <a:off x="10118530" y="1450552"/>
              <a:ext cx="481514" cy="455966"/>
              <a:chOff x="8902233" y="4008021"/>
              <a:chExt cx="481514" cy="455966"/>
            </a:xfrm>
          </p:grpSpPr>
          <p:sp>
            <p:nvSpPr>
              <p:cNvPr id="17" name="Прямоугольник: скругленные углы 16">
                <a:extLst>
                  <a:ext uri="{FF2B5EF4-FFF2-40B4-BE49-F238E27FC236}">
                    <a16:creationId xmlns:a16="http://schemas.microsoft.com/office/drawing/2014/main" xmlns="" id="{6AD2CE5A-FA59-41B5-9B39-2C794BF40516}"/>
                  </a:ext>
                </a:extLst>
              </p:cNvPr>
              <p:cNvSpPr/>
              <p:nvPr/>
            </p:nvSpPr>
            <p:spPr>
              <a:xfrm>
                <a:off x="8902233" y="4008021"/>
                <a:ext cx="481514" cy="455966"/>
              </a:xfrm>
              <a:prstGeom prst="roundRect">
                <a:avLst>
                  <a:gd name="adj" fmla="val 16645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xmlns="" id="{D518C7DC-10E2-4B39-92F5-5EFCDDC06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8962990" y="4050955"/>
                <a:ext cx="360000" cy="360000"/>
              </a:xfrm>
              <a:prstGeom prst="rect">
                <a:avLst/>
              </a:prstGeom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" y="120733"/>
            <a:ext cx="1189037" cy="119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71271" y="2249980"/>
            <a:ext cx="2513765" cy="3476841"/>
            <a:chOff x="6319202" y="1707159"/>
            <a:chExt cx="2513765" cy="3476841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xmlns="" id="{1CD95EE3-977E-4959-BFDB-3A0C0BEFF18F}"/>
                </a:ext>
              </a:extLst>
            </p:cNvPr>
            <p:cNvGrpSpPr/>
            <p:nvPr/>
          </p:nvGrpSpPr>
          <p:grpSpPr>
            <a:xfrm>
              <a:off x="6319202" y="1707159"/>
              <a:ext cx="2513765" cy="3476841"/>
              <a:chOff x="72235" y="2124000"/>
              <a:chExt cx="2838689" cy="3926250"/>
            </a:xfrm>
          </p:grpSpPr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xmlns="" id="{08FD6434-A78C-4CD6-87F8-D79FE2A3A499}"/>
                  </a:ext>
                </a:extLst>
              </p:cNvPr>
              <p:cNvSpPr/>
              <p:nvPr/>
            </p:nvSpPr>
            <p:spPr>
              <a:xfrm>
                <a:off x="72235" y="2124000"/>
                <a:ext cx="2838689" cy="333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:a16="http://schemas.microsoft.com/office/drawing/2014/main" xmlns="" id="{173ECCE1-2A15-4967-8C18-7FF579C30A4A}"/>
                  </a:ext>
                </a:extLst>
              </p:cNvPr>
              <p:cNvSpPr/>
              <p:nvPr/>
            </p:nvSpPr>
            <p:spPr>
              <a:xfrm>
                <a:off x="387236" y="2439000"/>
                <a:ext cx="2205000" cy="27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3" name="Полилиния: фигура 21">
                <a:extLst>
                  <a:ext uri="{FF2B5EF4-FFF2-40B4-BE49-F238E27FC236}">
                    <a16:creationId xmlns:a16="http://schemas.microsoft.com/office/drawing/2014/main" xmlns="" id="{2D4684ED-6D0E-4701-A52F-C5CD0C84D2EA}"/>
                  </a:ext>
                </a:extLst>
              </p:cNvPr>
              <p:cNvSpPr/>
              <p:nvPr/>
            </p:nvSpPr>
            <p:spPr>
              <a:xfrm>
                <a:off x="565392" y="4542750"/>
                <a:ext cx="1848688" cy="1507500"/>
              </a:xfrm>
              <a:custGeom>
                <a:avLst/>
                <a:gdLst>
                  <a:gd name="connsiteX0" fmla="*/ 1419346 w 2838690"/>
                  <a:gd name="connsiteY0" fmla="*/ 0 h 1710000"/>
                  <a:gd name="connsiteX1" fmla="*/ 2838690 w 2838690"/>
                  <a:gd name="connsiteY1" fmla="*/ 675000 h 1710000"/>
                  <a:gd name="connsiteX2" fmla="*/ 2838689 w 2838690"/>
                  <a:gd name="connsiteY2" fmla="*/ 675000 h 1710000"/>
                  <a:gd name="connsiteX3" fmla="*/ 2838689 w 2838690"/>
                  <a:gd name="connsiteY3" fmla="*/ 1710000 h 1710000"/>
                  <a:gd name="connsiteX4" fmla="*/ 0 w 2838690"/>
                  <a:gd name="connsiteY4" fmla="*/ 1710000 h 1710000"/>
                  <a:gd name="connsiteX5" fmla="*/ 0 w 2838690"/>
                  <a:gd name="connsiteY5" fmla="*/ 675000 h 1710000"/>
                  <a:gd name="connsiteX6" fmla="*/ 1 w 2838690"/>
                  <a:gd name="connsiteY6" fmla="*/ 675000 h 17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8690" h="1710000">
                    <a:moveTo>
                      <a:pt x="1419346" y="0"/>
                    </a:moveTo>
                    <a:lnTo>
                      <a:pt x="2838690" y="675000"/>
                    </a:lnTo>
                    <a:lnTo>
                      <a:pt x="2838689" y="675000"/>
                    </a:lnTo>
                    <a:lnTo>
                      <a:pt x="2838689" y="1710000"/>
                    </a:lnTo>
                    <a:lnTo>
                      <a:pt x="0" y="1710000"/>
                    </a:lnTo>
                    <a:lnTo>
                      <a:pt x="0" y="675000"/>
                    </a:lnTo>
                    <a:lnTo>
                      <a:pt x="1" y="675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ый треугольник 63">
                <a:extLst>
                  <a:ext uri="{FF2B5EF4-FFF2-40B4-BE49-F238E27FC236}">
                    <a16:creationId xmlns:a16="http://schemas.microsoft.com/office/drawing/2014/main" xmlns="" id="{552F6AE3-B93E-4CC7-B78D-0D699932E42C}"/>
                  </a:ext>
                </a:extLst>
              </p:cNvPr>
              <p:cNvSpPr/>
              <p:nvPr/>
            </p:nvSpPr>
            <p:spPr>
              <a:xfrm rot="16200000" flipH="1">
                <a:off x="20689" y="5505545"/>
                <a:ext cx="911248" cy="17815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ый треугольник 64">
                <a:extLst>
                  <a:ext uri="{FF2B5EF4-FFF2-40B4-BE49-F238E27FC236}">
                    <a16:creationId xmlns:a16="http://schemas.microsoft.com/office/drawing/2014/main" xmlns="" id="{8306F7A3-9579-4C1D-9BAC-A1B5FB6931B4}"/>
                  </a:ext>
                </a:extLst>
              </p:cNvPr>
              <p:cNvSpPr/>
              <p:nvPr/>
            </p:nvSpPr>
            <p:spPr>
              <a:xfrm rot="16200000" flipH="1" flipV="1">
                <a:off x="2047535" y="5505547"/>
                <a:ext cx="911248" cy="178154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4FCE623A-4485-465B-A25C-F0C910F05E4C}"/>
                </a:ext>
              </a:extLst>
            </p:cNvPr>
            <p:cNvSpPr/>
            <p:nvPr/>
          </p:nvSpPr>
          <p:spPr>
            <a:xfrm>
              <a:off x="6562660" y="2056568"/>
              <a:ext cx="2026848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Пониженный </a:t>
              </a:r>
              <a:r>
                <a:rPr lang="ru-RU" sz="1900" b="1" dirty="0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уровень качества </a:t>
              </a:r>
            </a:p>
            <a:p>
              <a:pPr algn="ctr"/>
              <a:r>
                <a:rPr lang="ru-RU" sz="1900" b="1" dirty="0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школьной образовательной и воспитательной среды</a:t>
              </a:r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CF7DC0DE-0E6E-4084-A3D9-2814B832C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 flipH="1">
              <a:off x="7259452" y="4336040"/>
              <a:ext cx="630000" cy="63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64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B17086-1348-41D1-AAEF-04A4BE54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171" y="43557"/>
            <a:ext cx="103428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335B74">
                    <a:lumMod val="75000"/>
                  </a:srgbClr>
                </a:solidFill>
                <a:latin typeface="Bahnschrift Condensed" panose="020B0502040204020203" pitchFamily="34" charset="0"/>
              </a:rPr>
              <a:t>Ожидаемые результаты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F2B5524-BA67-43F5-846E-AAE11465D6AA}"/>
              </a:ext>
            </a:extLst>
          </p:cNvPr>
          <p:cNvSpPr/>
          <p:nvPr/>
        </p:nvSpPr>
        <p:spPr>
          <a:xfrm>
            <a:off x="8571000" y="3537820"/>
            <a:ext cx="18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Увеличение доли учителей, вовлеченных в систему наставничества до 70%.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FECA1B6-AB5C-46BB-83CF-D917CC5EC9C9}"/>
              </a:ext>
            </a:extLst>
          </p:cNvPr>
          <p:cNvSpPr/>
          <p:nvPr/>
        </p:nvSpPr>
        <p:spPr>
          <a:xfrm>
            <a:off x="5593429" y="3537820"/>
            <a:ext cx="24291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Увеличение доли учителей, прошедших курсы повышения квалификации, соответствующих их профессиональным потребностям до 100%.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DDFE071-966B-4576-9B88-3C2B68B9BC34}"/>
              </a:ext>
            </a:extLst>
          </p:cNvPr>
          <p:cNvSpPr/>
          <p:nvPr/>
        </p:nvSpPr>
        <p:spPr>
          <a:xfrm>
            <a:off x="2950385" y="3494335"/>
            <a:ext cx="25626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Увеличение доли учителей, включенных в процесс профессионального сопровождения после прохождения курсов повышения квалификации до 60%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3984166" y="2613034"/>
            <a:ext cx="481514" cy="455966"/>
            <a:chOff x="4477759" y="1934236"/>
            <a:chExt cx="481514" cy="455966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xmlns="" id="{30C3A11F-1A1E-42A7-8579-8B3DDB85E845}"/>
                </a:ext>
              </a:extLst>
            </p:cNvPr>
            <p:cNvSpPr/>
            <p:nvPr/>
          </p:nvSpPr>
          <p:spPr>
            <a:xfrm>
              <a:off x="4477759" y="1934236"/>
              <a:ext cx="481514" cy="455966"/>
            </a:xfrm>
            <a:prstGeom prst="roundRect">
              <a:avLst>
                <a:gd name="adj" fmla="val 1575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E4FEFBC5-153D-4F8D-8D77-7D668E80D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545302" y="1982219"/>
              <a:ext cx="360000" cy="360000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6526627" y="2565051"/>
            <a:ext cx="488110" cy="455966"/>
            <a:chOff x="3836099" y="4011205"/>
            <a:chExt cx="488110" cy="455966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xmlns="" id="{5413E788-447E-4C3A-B8B2-3A0FE478B5F7}"/>
                </a:ext>
              </a:extLst>
            </p:cNvPr>
            <p:cNvSpPr/>
            <p:nvPr/>
          </p:nvSpPr>
          <p:spPr>
            <a:xfrm>
              <a:off x="3836099" y="4011205"/>
              <a:ext cx="488110" cy="455966"/>
            </a:xfrm>
            <a:prstGeom prst="roundRect">
              <a:avLst>
                <a:gd name="adj" fmla="val 189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C96FED2-76F7-49FF-86DD-A60B3C1EB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900154" y="4051579"/>
              <a:ext cx="360000" cy="36000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9229360" y="2606702"/>
            <a:ext cx="483280" cy="455966"/>
            <a:chOff x="5529885" y="4008021"/>
            <a:chExt cx="483280" cy="455966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D02AC432-6674-41D4-90A2-EFCC64747C03}"/>
                </a:ext>
              </a:extLst>
            </p:cNvPr>
            <p:cNvSpPr/>
            <p:nvPr/>
          </p:nvSpPr>
          <p:spPr>
            <a:xfrm>
              <a:off x="5529885" y="4008021"/>
              <a:ext cx="483280" cy="455966"/>
            </a:xfrm>
            <a:prstGeom prst="roundRect">
              <a:avLst>
                <a:gd name="adj" fmla="val 1701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82E65AFF-D337-4C32-8DAC-366455D7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5600090" y="4050955"/>
              <a:ext cx="360000" cy="360000"/>
            </a:xfrm>
            <a:prstGeom prst="rect">
              <a:avLst/>
            </a:prstGeom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" y="120733"/>
            <a:ext cx="1189037" cy="119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6" name="Группа 65"/>
          <p:cNvGrpSpPr/>
          <p:nvPr/>
        </p:nvGrpSpPr>
        <p:grpSpPr>
          <a:xfrm>
            <a:off x="49421" y="2261223"/>
            <a:ext cx="2513765" cy="3476841"/>
            <a:chOff x="9310803" y="1707159"/>
            <a:chExt cx="2513765" cy="3476841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xmlns="" id="{28EE4121-25B3-4D5E-AC4C-ED3BAA0E9599}"/>
                </a:ext>
              </a:extLst>
            </p:cNvPr>
            <p:cNvGrpSpPr/>
            <p:nvPr/>
          </p:nvGrpSpPr>
          <p:grpSpPr>
            <a:xfrm>
              <a:off x="9310803" y="1707159"/>
              <a:ext cx="2513765" cy="3476841"/>
              <a:chOff x="72235" y="2124000"/>
              <a:chExt cx="2838689" cy="3926250"/>
            </a:xfrm>
          </p:grpSpPr>
          <p:sp>
            <p:nvSpPr>
              <p:cNvPr id="70" name="Прямоугольник 69">
                <a:extLst>
                  <a:ext uri="{FF2B5EF4-FFF2-40B4-BE49-F238E27FC236}">
                    <a16:creationId xmlns:a16="http://schemas.microsoft.com/office/drawing/2014/main" xmlns="" id="{C5D16EA6-3C30-4A2D-AD1C-32A6B4B8831F}"/>
                  </a:ext>
                </a:extLst>
              </p:cNvPr>
              <p:cNvSpPr/>
              <p:nvPr/>
            </p:nvSpPr>
            <p:spPr>
              <a:xfrm>
                <a:off x="72235" y="2124000"/>
                <a:ext cx="2838689" cy="333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1" name="Прямоугольник 70">
                <a:extLst>
                  <a:ext uri="{FF2B5EF4-FFF2-40B4-BE49-F238E27FC236}">
                    <a16:creationId xmlns:a16="http://schemas.microsoft.com/office/drawing/2014/main" xmlns="" id="{BF538725-4E02-46D2-9EF2-09B6D7A1F2C0}"/>
                  </a:ext>
                </a:extLst>
              </p:cNvPr>
              <p:cNvSpPr/>
              <p:nvPr/>
            </p:nvSpPr>
            <p:spPr>
              <a:xfrm>
                <a:off x="387236" y="2439000"/>
                <a:ext cx="2205000" cy="27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2" name="Полилиния: фигура 28">
                <a:extLst>
                  <a:ext uri="{FF2B5EF4-FFF2-40B4-BE49-F238E27FC236}">
                    <a16:creationId xmlns:a16="http://schemas.microsoft.com/office/drawing/2014/main" xmlns="" id="{2EA5C19C-0D73-468F-AF5F-25F9A492B670}"/>
                  </a:ext>
                </a:extLst>
              </p:cNvPr>
              <p:cNvSpPr/>
              <p:nvPr/>
            </p:nvSpPr>
            <p:spPr>
              <a:xfrm>
                <a:off x="565392" y="4542750"/>
                <a:ext cx="1848688" cy="1507500"/>
              </a:xfrm>
              <a:custGeom>
                <a:avLst/>
                <a:gdLst>
                  <a:gd name="connsiteX0" fmla="*/ 1419346 w 2838690"/>
                  <a:gd name="connsiteY0" fmla="*/ 0 h 1710000"/>
                  <a:gd name="connsiteX1" fmla="*/ 2838690 w 2838690"/>
                  <a:gd name="connsiteY1" fmla="*/ 675000 h 1710000"/>
                  <a:gd name="connsiteX2" fmla="*/ 2838689 w 2838690"/>
                  <a:gd name="connsiteY2" fmla="*/ 675000 h 1710000"/>
                  <a:gd name="connsiteX3" fmla="*/ 2838689 w 2838690"/>
                  <a:gd name="connsiteY3" fmla="*/ 1710000 h 1710000"/>
                  <a:gd name="connsiteX4" fmla="*/ 0 w 2838690"/>
                  <a:gd name="connsiteY4" fmla="*/ 1710000 h 1710000"/>
                  <a:gd name="connsiteX5" fmla="*/ 0 w 2838690"/>
                  <a:gd name="connsiteY5" fmla="*/ 675000 h 1710000"/>
                  <a:gd name="connsiteX6" fmla="*/ 1 w 2838690"/>
                  <a:gd name="connsiteY6" fmla="*/ 675000 h 17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8690" h="1710000">
                    <a:moveTo>
                      <a:pt x="1419346" y="0"/>
                    </a:moveTo>
                    <a:lnTo>
                      <a:pt x="2838690" y="675000"/>
                    </a:lnTo>
                    <a:lnTo>
                      <a:pt x="2838689" y="675000"/>
                    </a:lnTo>
                    <a:lnTo>
                      <a:pt x="2838689" y="1710000"/>
                    </a:lnTo>
                    <a:lnTo>
                      <a:pt x="0" y="1710000"/>
                    </a:lnTo>
                    <a:lnTo>
                      <a:pt x="0" y="675000"/>
                    </a:lnTo>
                    <a:lnTo>
                      <a:pt x="1" y="675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73" name="Прямоугольный треугольник 72">
                <a:extLst>
                  <a:ext uri="{FF2B5EF4-FFF2-40B4-BE49-F238E27FC236}">
                    <a16:creationId xmlns:a16="http://schemas.microsoft.com/office/drawing/2014/main" xmlns="" id="{09649055-F498-4D16-8C97-F0E4FCFEE511}"/>
                  </a:ext>
                </a:extLst>
              </p:cNvPr>
              <p:cNvSpPr/>
              <p:nvPr/>
            </p:nvSpPr>
            <p:spPr>
              <a:xfrm rot="16200000" flipH="1">
                <a:off x="20689" y="5505545"/>
                <a:ext cx="911248" cy="178157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ый треугольник 73">
                <a:extLst>
                  <a:ext uri="{FF2B5EF4-FFF2-40B4-BE49-F238E27FC236}">
                    <a16:creationId xmlns:a16="http://schemas.microsoft.com/office/drawing/2014/main" xmlns="" id="{11B54FED-30A2-4D73-B2E7-B40E63447579}"/>
                  </a:ext>
                </a:extLst>
              </p:cNvPr>
              <p:cNvSpPr/>
              <p:nvPr/>
            </p:nvSpPr>
            <p:spPr>
              <a:xfrm rot="16200000" flipH="1" flipV="1">
                <a:off x="2047535" y="5505547"/>
                <a:ext cx="911248" cy="178154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xmlns="" id="{DB945591-C999-430F-99B1-4C3742D3B8AB}"/>
                </a:ext>
              </a:extLst>
            </p:cNvPr>
            <p:cNvSpPr/>
            <p:nvPr/>
          </p:nvSpPr>
          <p:spPr>
            <a:xfrm>
              <a:off x="9593175" y="2159382"/>
              <a:ext cx="1967183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err="1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Несформированность</a:t>
              </a:r>
              <a:r>
                <a:rPr lang="ru-RU" sz="1900" b="1" dirty="0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 </a:t>
              </a:r>
              <a:r>
                <a:rPr lang="ru-RU" sz="1900" b="1" dirty="0" err="1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внутришкольной</a:t>
              </a:r>
              <a:r>
                <a:rPr lang="ru-RU" sz="1900" b="1" dirty="0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 системы повышения квалификации </a:t>
              </a:r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81AE8A6E-1E07-40FD-85E0-F1297F9DF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 flipH="1">
              <a:off x="10273599" y="4372374"/>
              <a:ext cx="630000" cy="63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90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000" y="55644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rgbClr val="335B74">
                    <a:lumMod val="75000"/>
                  </a:srgbClr>
                </a:solidFill>
                <a:latin typeface="Bahnschrift Condensed" panose="020B0502040204020203" pitchFamily="34" charset="0"/>
              </a:rPr>
              <a:t>Промежуточные </a:t>
            </a:r>
            <a:r>
              <a:rPr lang="ru-RU" dirty="0">
                <a:solidFill>
                  <a:srgbClr val="335B74">
                    <a:lumMod val="75000"/>
                  </a:srgbClr>
                </a:solidFill>
                <a:latin typeface="Bahnschrift Condensed" panose="020B0502040204020203" pitchFamily="34" charset="0"/>
              </a:rPr>
              <a:t>результаты</a:t>
            </a:r>
            <a:endParaRPr lang="ru-RU" dirty="0"/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="" xmlns:a16="http://schemas.microsoft.com/office/drawing/2014/main" id="{1625649D-205B-4ACB-99B3-39C5D587C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010741"/>
              </p:ext>
            </p:extLst>
          </p:nvPr>
        </p:nvGraphicFramePr>
        <p:xfrm>
          <a:off x="280988" y="1617297"/>
          <a:ext cx="11755012" cy="424346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005012">
                  <a:extLst>
                    <a:ext uri="{9D8B030D-6E8A-4147-A177-3AD203B41FA5}">
                      <a16:colId xmlns="" xmlns:a16="http://schemas.microsoft.com/office/drawing/2014/main" val="1060721299"/>
                    </a:ext>
                  </a:extLst>
                </a:gridCol>
                <a:gridCol w="6750000">
                  <a:extLst>
                    <a:ext uri="{9D8B030D-6E8A-4147-A177-3AD203B41FA5}">
                      <a16:colId xmlns="" xmlns:a16="http://schemas.microsoft.com/office/drawing/2014/main" val="3730294796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Направление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</a:rPr>
                        <a:t> рискового профиля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Промежуточный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</a:rPr>
                        <a:t> результат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Недостаточная предметная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и методическая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компетентность педагогических кадров.</a:t>
                      </a:r>
                    </a:p>
                    <a:p>
                      <a:endParaRPr lang="ru-RU" sz="20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Несформированность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внутришкольной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 системы повышения квалификации.</a:t>
                      </a:r>
                    </a:p>
                    <a:p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02.03.2022 участие в конкурсе профессионального мастерства «Учитель года». 1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</a:rPr>
                        <a:t> место</a:t>
                      </a:r>
                      <a:endParaRPr lang="ru-RU" sz="20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23.03.2022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районный методический день на базе школы на тему «Современные подходы к организации образовательного процесса». 13 открытых уроков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08.04.2022 участие в районном мастер-классе по формированию креативного мышления обучающихся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08.04.2022 участие в круглом столе на районном методическом дне «День молодого специалиста»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13.04.2022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</a:rPr>
                        <a:t> у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частие в районном методическом дне на базе МБОУ «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Подпорожская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 СОШ №4»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Март-апрель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взаимопосещение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 уроков (19)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9297412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" y="120733"/>
            <a:ext cx="1189037" cy="119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000" y="55644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rgbClr val="335B74">
                    <a:lumMod val="75000"/>
                  </a:srgbClr>
                </a:solidFill>
                <a:latin typeface="Bahnschrift Condensed" panose="020B0502040204020203" pitchFamily="34" charset="0"/>
              </a:rPr>
              <a:t>Промежуточные </a:t>
            </a:r>
            <a:r>
              <a:rPr lang="ru-RU" dirty="0">
                <a:solidFill>
                  <a:srgbClr val="335B74">
                    <a:lumMod val="75000"/>
                  </a:srgbClr>
                </a:solidFill>
                <a:latin typeface="Bahnschrift Condensed" panose="020B0502040204020203" pitchFamily="34" charset="0"/>
              </a:rPr>
              <a:t>результаты</a:t>
            </a:r>
            <a:endParaRPr lang="ru-RU" dirty="0"/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="" xmlns:a16="http://schemas.microsoft.com/office/drawing/2014/main" id="{1625649D-205B-4ACB-99B3-39C5D587C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711137"/>
              </p:ext>
            </p:extLst>
          </p:nvPr>
        </p:nvGraphicFramePr>
        <p:xfrm>
          <a:off x="280988" y="1617297"/>
          <a:ext cx="11755012" cy="446670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77506">
                  <a:extLst>
                    <a:ext uri="{9D8B030D-6E8A-4147-A177-3AD203B41FA5}">
                      <a16:colId xmlns="" xmlns:a16="http://schemas.microsoft.com/office/drawing/2014/main" val="1060721299"/>
                    </a:ext>
                  </a:extLst>
                </a:gridCol>
                <a:gridCol w="5877506">
                  <a:extLst>
                    <a:ext uri="{9D8B030D-6E8A-4147-A177-3AD203B41FA5}">
                      <a16:colId xmlns="" xmlns:a16="http://schemas.microsoft.com/office/drawing/2014/main" val="3730294796"/>
                    </a:ext>
                  </a:extLst>
                </a:gridCol>
              </a:tblGrid>
              <a:tr h="5695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Направление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рискового профиля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Промежуточный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результат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4826020"/>
                  </a:ext>
                </a:extLst>
              </a:tr>
              <a:tr h="389718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Пониженный уровень качества школьной образовательной и воспитательной среды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Март 2022 участие обучающихся в проекте </a:t>
                      </a:r>
                      <a:r>
                        <a:rPr kumimoji="0" lang="ru-RU" sz="1800" b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профориентационной</a:t>
                      </a:r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 направленности «Билет в будущее»</a:t>
                      </a:r>
                    </a:p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Освоение дополнительных краткосрочных</a:t>
                      </a:r>
                    </a:p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образовательных программ для обучающихся с</a:t>
                      </a:r>
                    </a:p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детским технопарком «</a:t>
                      </a:r>
                      <a:r>
                        <a:rPr kumimoji="0" lang="ru-RU" sz="1800" b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Кванториум</a:t>
                      </a:r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» (4 мастер-класса 205 чел, осенняя, зимняя, весенняя сессии по 45 чел)</a:t>
                      </a:r>
                    </a:p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Тестирование в рамках программы </a:t>
                      </a:r>
                      <a:r>
                        <a:rPr kumimoji="0" lang="ru-RU" sz="1800" b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профориентационной</a:t>
                      </a:r>
                      <a:endParaRPr kumimoji="0" lang="ru-RU" sz="18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</a:endParaRPr>
                    </a:p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направленности по договору с ГАОУ ДО ЛО "ЦОПП "</a:t>
                      </a:r>
                      <a:r>
                        <a:rPr kumimoji="0" lang="ru-RU" sz="1800" b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Профстандарт</a:t>
                      </a:r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«. 56 чел</a:t>
                      </a:r>
                    </a:p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Реализация рабочей программы внеурочной деятельности «Твоя профессиональная карьера»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5992689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" y="120733"/>
            <a:ext cx="1189037" cy="119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26623"/>
            <a:ext cx="10342800" cy="13255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Участие в проекте «500+»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" y="120733"/>
            <a:ext cx="1189037" cy="119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5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965596"/>
              </p:ext>
            </p:extLst>
          </p:nvPr>
        </p:nvGraphicFramePr>
        <p:xfrm>
          <a:off x="921000" y="1494000"/>
          <a:ext cx="10890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000"/>
                <a:gridCol w="5670000"/>
              </a:tblGrid>
              <a:tr h="251532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u="sng" dirty="0" smtClean="0"/>
                        <a:t>Лично для куратора проекта: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саморазвитие;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личностный и профессиональный рост;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опыт работы с новыми документами;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опыт организации конструктивного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взаимодействия с коллективом другой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школы;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изучение новых систем оценивания работы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образовательных организаций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u="sng" dirty="0" smtClean="0"/>
                        <a:t>Лично для руководителя школы-участницы</a:t>
                      </a:r>
                      <a:r>
                        <a:rPr lang="ru-RU" u="sng" baseline="0" dirty="0" smtClean="0"/>
                        <a:t> </a:t>
                      </a:r>
                      <a:r>
                        <a:rPr lang="ru-RU" u="sng" dirty="0" smtClean="0"/>
                        <a:t>проекта: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саморазвитие;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личностный и профессиональный рост;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опыт преодоления факторов риска и проблемных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зон внутри коллектива,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включение школьного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коллектива в совместную деятельность по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преодолению рисков;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применение новых методов работы школы по реализации программы развития</a:t>
                      </a:r>
                      <a:endParaRPr lang="ru-RU" dirty="0"/>
                    </a:p>
                  </a:txBody>
                  <a:tcPr/>
                </a:tc>
              </a:tr>
              <a:tr h="2032543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Для школы, в которой работает куратор проекта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появилась возможность провести</a:t>
                      </a:r>
                    </a:p>
                    <a:p>
                      <a:r>
                        <a:rPr lang="ru-RU" dirty="0" smtClean="0"/>
                        <a:t>сравнительный анализ наличия аналогичных</a:t>
                      </a:r>
                      <a:r>
                        <a:rPr lang="ru-RU" baseline="0" dirty="0" smtClean="0"/>
                        <a:t> р</a:t>
                      </a:r>
                      <a:r>
                        <a:rPr lang="ru-RU" dirty="0" smtClean="0"/>
                        <a:t>исков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определить слабые места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спланировать мероприятия по минимизации</a:t>
                      </a:r>
                    </a:p>
                    <a:p>
                      <a:r>
                        <a:rPr lang="ru-RU" dirty="0" smtClean="0"/>
                        <a:t>таких рисков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u="sng" dirty="0" smtClean="0"/>
                        <a:t>Для школы-участницы проекта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появилась возможность вскрыть имеющиеся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проблемы, осознать и принять их;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провести большую работу по объединению 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сплочению педагогического коллектива для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преодоления выявленных рисков;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поставить и выполнить задачи перехода ОО из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ШНОР в школу с эффективным режимом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работы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0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7062D2-87BA-47CB-AA8D-848BE686EE02}"/>
              </a:ext>
            </a:extLst>
          </p:cNvPr>
          <p:cNvSpPr txBox="1"/>
          <p:nvPr/>
        </p:nvSpPr>
        <p:spPr>
          <a:xfrm>
            <a:off x="3936000" y="2934000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Спасибо за внимание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91C9CB-97EF-4869-9943-D47D8C139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19824" y="5083790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90E789E-9521-4149-8E06-223B8EDFE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529825" y="5083790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901D014-EF1E-43AF-92AE-4BF16EB410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339824" y="5083790"/>
            <a:ext cx="476176" cy="476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DC8E9F6-ED53-4B6A-8979-B6CF3385A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149824" y="5083790"/>
            <a:ext cx="476176" cy="47617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" y="120733"/>
            <a:ext cx="1189037" cy="119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1000" y="220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Муниципальное бюджетное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общеобразовательное учреждение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Подпорожская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 средняя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общеобразовательная школа №8»</a:t>
            </a:r>
          </a:p>
        </p:txBody>
      </p:sp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2E003569-579D-4285-B007-005B990FF1A5}"/>
              </a:ext>
            </a:extLst>
          </p:cNvPr>
          <p:cNvSpPr txBox="1">
            <a:spLocks/>
          </p:cNvSpPr>
          <p:nvPr/>
        </p:nvSpPr>
        <p:spPr>
          <a:xfrm>
            <a:off x="8007000" y="1539000"/>
            <a:ext cx="4185000" cy="18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Школа-куратор проекта «500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+»     МБОУ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«Средняя общеобразовательная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школа-интернат поселка Ефимовский»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</a:b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Бокситогорский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 МР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" y="120733"/>
            <a:ext cx="1189037" cy="119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 descr="C:\Users\Директор\Downloads\МБОУ Подпорожская СОШ №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6"/>
          <a:stretch/>
        </p:blipFill>
        <p:spPr bwMode="auto">
          <a:xfrm>
            <a:off x="82533" y="4096145"/>
            <a:ext cx="3921553" cy="2761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33" y="4117755"/>
            <a:ext cx="3330000" cy="271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1539000"/>
            <a:ext cx="45450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Школа-участница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проекта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«500+»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МБОУ «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Подпорожская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средняя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общеобразовательная школа №8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»</a:t>
            </a:r>
          </a:p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Подпорожский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 МР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6000" y="55644"/>
            <a:ext cx="50400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335B74">
                    <a:lumMod val="75000"/>
                  </a:srgbClr>
                </a:solidFill>
                <a:latin typeface="Bahnschrift Condensed" panose="020B0502040204020203" pitchFamily="34" charset="0"/>
              </a:rPr>
              <a:t>Участники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6000" y="3339000"/>
            <a:ext cx="3103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Директор: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Бряккиева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Анна Сергеевна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40676" y="3339000"/>
            <a:ext cx="3626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Директор: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Тунденкова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Мария Владимировна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41000" y="1539000"/>
            <a:ext cx="3363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Муниципальный координатор: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Султанова Нина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Семеновна</a:t>
            </a: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Региональные координаторы: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</a:p>
          <a:p>
            <a:pPr algn="ctr"/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Загривная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 Тамара Александровна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Мартынова Алла Владимировна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t="18025" r="46180" b="66384"/>
          <a:stretch/>
        </p:blipFill>
        <p:spPr bwMode="auto">
          <a:xfrm>
            <a:off x="4008486" y="4711010"/>
            <a:ext cx="4455000" cy="989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00" y="2173055"/>
            <a:ext cx="3169800" cy="948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85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26623"/>
            <a:ext cx="10342800" cy="13255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Характеристика школы на начало проекта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" y="120733"/>
            <a:ext cx="1189037" cy="119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5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726683"/>
              </p:ext>
            </p:extLst>
          </p:nvPr>
        </p:nvGraphicFramePr>
        <p:xfrm>
          <a:off x="1461000" y="1494000"/>
          <a:ext cx="10350000" cy="5141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474"/>
                <a:gridCol w="5938526"/>
              </a:tblGrid>
              <a:tr h="2515320">
                <a:tc>
                  <a:txBody>
                    <a:bodyPr/>
                    <a:lstStyle/>
                    <a:p>
                      <a:r>
                        <a:rPr lang="ru-RU" dirty="0" smtClean="0"/>
                        <a:t>Сведения об образовательной организации (контингент учащихся, количественный и качественный состав педагогического коллектива)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обучающихся - 526 чел</a:t>
                      </a:r>
                    </a:p>
                    <a:p>
                      <a:r>
                        <a:rPr lang="ru-RU" dirty="0" smtClean="0"/>
                        <a:t>Из них НОО</a:t>
                      </a:r>
                      <a:r>
                        <a:rPr lang="ru-RU" baseline="0" dirty="0" smtClean="0"/>
                        <a:t> – </a:t>
                      </a:r>
                      <a:r>
                        <a:rPr lang="ru-RU" dirty="0" smtClean="0"/>
                        <a:t>210 чел</a:t>
                      </a:r>
                    </a:p>
                    <a:p>
                      <a:r>
                        <a:rPr lang="ru-RU" baseline="0" dirty="0" smtClean="0"/>
                        <a:t>              ООО – 280 чел</a:t>
                      </a:r>
                    </a:p>
                    <a:p>
                      <a:r>
                        <a:rPr lang="ru-RU" dirty="0" smtClean="0"/>
                        <a:t>              СОО – 36 чел</a:t>
                      </a:r>
                    </a:p>
                    <a:p>
                      <a:r>
                        <a:rPr lang="ru-RU" dirty="0" smtClean="0"/>
                        <a:t>Педагогический</a:t>
                      </a:r>
                      <a:r>
                        <a:rPr lang="ru-RU" baseline="0" dirty="0" smtClean="0"/>
                        <a:t> коллектив – 36 чел</a:t>
                      </a:r>
                    </a:p>
                    <a:p>
                      <a:r>
                        <a:rPr lang="ru-RU" baseline="0" dirty="0" smtClean="0"/>
                        <a:t>Из них с высшим образованием – 34 чел</a:t>
                      </a:r>
                    </a:p>
                    <a:p>
                      <a:r>
                        <a:rPr lang="ru-RU" baseline="0" dirty="0" smtClean="0"/>
                        <a:t>              со  средним образованием – 2 чел</a:t>
                      </a:r>
                    </a:p>
                    <a:p>
                      <a:r>
                        <a:rPr lang="ru-RU" baseline="0" dirty="0" smtClean="0"/>
                        <a:t>Из них с высшей </a:t>
                      </a:r>
                      <a:r>
                        <a:rPr lang="ru-RU" baseline="0" dirty="0" err="1" smtClean="0"/>
                        <a:t>квал</a:t>
                      </a:r>
                      <a:r>
                        <a:rPr lang="ru-RU" baseline="0" dirty="0" smtClean="0"/>
                        <a:t>. кат. –  19 чел</a:t>
                      </a:r>
                    </a:p>
                    <a:p>
                      <a:r>
                        <a:rPr lang="ru-RU" baseline="0" dirty="0" smtClean="0"/>
                        <a:t>             с первой </a:t>
                      </a:r>
                      <a:r>
                        <a:rPr lang="ru-RU" baseline="0" dirty="0" err="1" smtClean="0"/>
                        <a:t>квал</a:t>
                      </a:r>
                      <a:r>
                        <a:rPr lang="ru-RU" baseline="0" dirty="0" smtClean="0"/>
                        <a:t>. кат. –  10 чел</a:t>
                      </a:r>
                    </a:p>
                    <a:p>
                      <a:r>
                        <a:rPr lang="ru-RU" baseline="0" dirty="0" smtClean="0"/>
                        <a:t>             молодые специалисты – 0 чел</a:t>
                      </a:r>
                    </a:p>
                    <a:p>
                      <a:r>
                        <a:rPr lang="ru-RU" baseline="0" dirty="0" smtClean="0"/>
                        <a:t>социальный педагог, педагог-психолог</a:t>
                      </a:r>
                      <a:endParaRPr lang="ru-RU" dirty="0"/>
                    </a:p>
                  </a:txBody>
                  <a:tcPr/>
                </a:tc>
              </a:tr>
              <a:tr h="2032543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Контекстные факторы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Внешние</a:t>
                      </a:r>
                      <a:r>
                        <a:rPr lang="ru-RU" baseline="0" dirty="0" smtClean="0"/>
                        <a:t> совместители – 4 педагога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Внутренние совместители – 15 педагогов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Средний возраст педагогов – 44,8 года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Обучающиеся из семей, находящихся в сложной семейной ситуации – 19 %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Доля обучающихся с ОВЗ – 30 чел (5,7 %)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Удаленность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района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26623"/>
            <a:ext cx="10342800" cy="13255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Характеристика школы на начало проекта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" y="120733"/>
            <a:ext cx="1189037" cy="119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29869"/>
              </p:ext>
            </p:extLst>
          </p:nvPr>
        </p:nvGraphicFramePr>
        <p:xfrm>
          <a:off x="1236000" y="1494000"/>
          <a:ext cx="10156200" cy="5282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4999"/>
                <a:gridCol w="2520001"/>
                <a:gridCol w="2340000"/>
                <a:gridCol w="2191200"/>
              </a:tblGrid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2018/2019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2019/2020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2020/2021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</a:tr>
              <a:tr h="989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классов-комплектов, в том числе: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1-4 классы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5-9 классы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10-11 классы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</a:tr>
              <a:tr h="197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учеников, чел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549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</a:tr>
              <a:tr h="79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Успеваемость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1-4 классы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5-9 классы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10-11 классы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91,2%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99%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91%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83,7%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92%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99%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91%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86%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94,8%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99%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93%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92,2%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79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Качество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1-4 классы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5-9 классы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10-11 классы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37,5%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58%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26,5%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42,3%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64%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30,3%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32,7%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40%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60,3%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30,4%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35,3%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</a:tr>
              <a:tr h="593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учеников, оставленных на повторное обучение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</a:tr>
              <a:tr h="197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получили аттестат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</a:tr>
              <a:tr h="567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Окончили основную школу с аттестатом особого образца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</a:tr>
              <a:tr h="756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Окончили среднюю школу с медалью «За особые успехи в учении»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9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26623"/>
            <a:ext cx="103428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335B74">
                    <a:lumMod val="75000"/>
                  </a:srgbClr>
                </a:solidFill>
                <a:latin typeface="Bahnschrift Condensed" panose="020B0502040204020203" pitchFamily="34" charset="0"/>
              </a:rPr>
              <a:t>Самодиагностика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" y="120733"/>
            <a:ext cx="1189037" cy="119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6" t="22963" r="21181" b="8765"/>
          <a:stretch/>
        </p:blipFill>
        <p:spPr bwMode="auto">
          <a:xfrm>
            <a:off x="2271000" y="1449000"/>
            <a:ext cx="7709775" cy="5302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ашивка 4"/>
          <p:cNvSpPr/>
          <p:nvPr/>
        </p:nvSpPr>
        <p:spPr>
          <a:xfrm>
            <a:off x="1623066" y="3974899"/>
            <a:ext cx="900000" cy="251067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623066" y="4569698"/>
            <a:ext cx="900000" cy="251067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623066" y="5859000"/>
            <a:ext cx="900000" cy="251067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727F95F-10AE-4660-879F-7AF1D00A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628" y="55644"/>
            <a:ext cx="103428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335B74">
                    <a:lumMod val="75000"/>
                  </a:srgbClr>
                </a:solidFill>
                <a:latin typeface="Bahnschrift Condensed" panose="020B0502040204020203" pitchFamily="34" charset="0"/>
              </a:rPr>
              <a:t>Выбор направлений рискового профиля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84C81F1-1A4E-44E9-9CBC-2242AC8BFD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98795" y="4372373"/>
            <a:ext cx="630001" cy="63000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548060" y="1809000"/>
            <a:ext cx="2513765" cy="3445465"/>
            <a:chOff x="3325968" y="1738535"/>
            <a:chExt cx="2513765" cy="3445465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870423C4-BC4A-4E53-9789-BE87F6C9359D}"/>
                </a:ext>
              </a:extLst>
            </p:cNvPr>
            <p:cNvSpPr/>
            <p:nvPr/>
          </p:nvSpPr>
          <p:spPr>
            <a:xfrm>
              <a:off x="3325968" y="1738535"/>
              <a:ext cx="2513765" cy="2948839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3569427" y="1986103"/>
              <a:ext cx="2026848" cy="3197897"/>
              <a:chOff x="3569427" y="1986103"/>
              <a:chExt cx="2026848" cy="3197897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1090514F-0932-4078-B368-38D91A30EFBB}"/>
                  </a:ext>
                </a:extLst>
              </p:cNvPr>
              <p:cNvSpPr/>
              <p:nvPr/>
            </p:nvSpPr>
            <p:spPr>
              <a:xfrm>
                <a:off x="3606546" y="1986103"/>
                <a:ext cx="1952610" cy="23909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xmlns="" id="{873D33E4-22A2-4A45-BF2C-8809654A9A34}"/>
                  </a:ext>
                </a:extLst>
              </p:cNvPr>
              <p:cNvSpPr/>
              <p:nvPr/>
            </p:nvSpPr>
            <p:spPr>
              <a:xfrm>
                <a:off x="3764310" y="3849052"/>
                <a:ext cx="1637082" cy="1334948"/>
              </a:xfrm>
              <a:custGeom>
                <a:avLst/>
                <a:gdLst>
                  <a:gd name="connsiteX0" fmla="*/ 1419346 w 2838690"/>
                  <a:gd name="connsiteY0" fmla="*/ 0 h 1710000"/>
                  <a:gd name="connsiteX1" fmla="*/ 2838690 w 2838690"/>
                  <a:gd name="connsiteY1" fmla="*/ 675000 h 1710000"/>
                  <a:gd name="connsiteX2" fmla="*/ 2838689 w 2838690"/>
                  <a:gd name="connsiteY2" fmla="*/ 675000 h 1710000"/>
                  <a:gd name="connsiteX3" fmla="*/ 2838689 w 2838690"/>
                  <a:gd name="connsiteY3" fmla="*/ 1710000 h 1710000"/>
                  <a:gd name="connsiteX4" fmla="*/ 0 w 2838690"/>
                  <a:gd name="connsiteY4" fmla="*/ 1710000 h 1710000"/>
                  <a:gd name="connsiteX5" fmla="*/ 0 w 2838690"/>
                  <a:gd name="connsiteY5" fmla="*/ 675000 h 1710000"/>
                  <a:gd name="connsiteX6" fmla="*/ 1 w 2838690"/>
                  <a:gd name="connsiteY6" fmla="*/ 675000 h 17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8690" h="1710000">
                    <a:moveTo>
                      <a:pt x="1419346" y="0"/>
                    </a:moveTo>
                    <a:lnTo>
                      <a:pt x="2838690" y="675000"/>
                    </a:lnTo>
                    <a:lnTo>
                      <a:pt x="2838689" y="675000"/>
                    </a:lnTo>
                    <a:lnTo>
                      <a:pt x="2838689" y="1710000"/>
                    </a:lnTo>
                    <a:lnTo>
                      <a:pt x="0" y="1710000"/>
                    </a:lnTo>
                    <a:lnTo>
                      <a:pt x="0" y="675000"/>
                    </a:lnTo>
                    <a:lnTo>
                      <a:pt x="1" y="675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Прямоугольный треугольник 15">
                <a:extLst>
                  <a:ext uri="{FF2B5EF4-FFF2-40B4-BE49-F238E27FC236}">
                    <a16:creationId xmlns:a16="http://schemas.microsoft.com/office/drawing/2014/main" xmlns="" id="{A27FAC6A-A25B-4ABC-A5A5-AD84F81680F3}"/>
                  </a:ext>
                </a:extLst>
              </p:cNvPr>
              <p:cNvSpPr/>
              <p:nvPr/>
            </p:nvSpPr>
            <p:spPr>
              <a:xfrm rot="16200000" flipH="1">
                <a:off x="3281955" y="4701643"/>
                <a:ext cx="806944" cy="15776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ый треугольник 16">
                <a:extLst>
                  <a:ext uri="{FF2B5EF4-FFF2-40B4-BE49-F238E27FC236}">
                    <a16:creationId xmlns:a16="http://schemas.microsoft.com/office/drawing/2014/main" xmlns="" id="{210BB2F7-643F-48D6-98F4-B7451BC01BB4}"/>
                  </a:ext>
                </a:extLst>
              </p:cNvPr>
              <p:cNvSpPr/>
              <p:nvPr/>
            </p:nvSpPr>
            <p:spPr>
              <a:xfrm rot="16200000" flipH="1" flipV="1">
                <a:off x="5076803" y="4701645"/>
                <a:ext cx="806944" cy="157762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9BABC60C-1E28-43E7-8B5F-91CBB2559A62}"/>
                  </a:ext>
                </a:extLst>
              </p:cNvPr>
              <p:cNvSpPr/>
              <p:nvPr/>
            </p:nvSpPr>
            <p:spPr>
              <a:xfrm>
                <a:off x="3569427" y="2006688"/>
                <a:ext cx="2026848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900" b="1" dirty="0">
                    <a:solidFill>
                      <a:schemeClr val="tx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j-ea"/>
                    <a:cs typeface="+mj-cs"/>
                  </a:rPr>
                  <a:t>Недостаточная предметная</a:t>
                </a:r>
              </a:p>
              <a:p>
                <a:pPr algn="ctr"/>
                <a:r>
                  <a:rPr lang="ru-RU" sz="1900" b="1" dirty="0">
                    <a:solidFill>
                      <a:schemeClr val="tx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j-ea"/>
                    <a:cs typeface="+mj-cs"/>
                  </a:rPr>
                  <a:t>и методическая компетентность педагогических кадров</a:t>
                </a:r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xmlns="" id="{D68BE849-B5B2-43F3-85DB-EDBBDCA0E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/>
            </p:blipFill>
            <p:spPr>
              <a:xfrm flipH="1">
                <a:off x="4267851" y="4336040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37" name="Группа 36"/>
          <p:cNvGrpSpPr/>
          <p:nvPr/>
        </p:nvGrpSpPr>
        <p:grpSpPr>
          <a:xfrm>
            <a:off x="5054217" y="1792333"/>
            <a:ext cx="2513765" cy="3476841"/>
            <a:chOff x="6319202" y="1707159"/>
            <a:chExt cx="2513765" cy="3476841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1CD95EE3-977E-4959-BFDB-3A0C0BEFF18F}"/>
                </a:ext>
              </a:extLst>
            </p:cNvPr>
            <p:cNvGrpSpPr/>
            <p:nvPr/>
          </p:nvGrpSpPr>
          <p:grpSpPr>
            <a:xfrm>
              <a:off x="6319202" y="1707159"/>
              <a:ext cx="2513765" cy="3476841"/>
              <a:chOff x="72235" y="2124000"/>
              <a:chExt cx="2838689" cy="3926250"/>
            </a:xfrm>
          </p:grpSpPr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xmlns="" id="{08FD6434-A78C-4CD6-87F8-D79FE2A3A499}"/>
                  </a:ext>
                </a:extLst>
              </p:cNvPr>
              <p:cNvSpPr/>
              <p:nvPr/>
            </p:nvSpPr>
            <p:spPr>
              <a:xfrm>
                <a:off x="72235" y="2124000"/>
                <a:ext cx="2838689" cy="333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xmlns="" id="{173ECCE1-2A15-4967-8C18-7FF579C30A4A}"/>
                  </a:ext>
                </a:extLst>
              </p:cNvPr>
              <p:cNvSpPr/>
              <p:nvPr/>
            </p:nvSpPr>
            <p:spPr>
              <a:xfrm>
                <a:off x="387236" y="2439000"/>
                <a:ext cx="2205000" cy="27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xmlns="" id="{2D4684ED-6D0E-4701-A52F-C5CD0C84D2EA}"/>
                  </a:ext>
                </a:extLst>
              </p:cNvPr>
              <p:cNvSpPr/>
              <p:nvPr/>
            </p:nvSpPr>
            <p:spPr>
              <a:xfrm>
                <a:off x="565392" y="4542750"/>
                <a:ext cx="1848688" cy="1507500"/>
              </a:xfrm>
              <a:custGeom>
                <a:avLst/>
                <a:gdLst>
                  <a:gd name="connsiteX0" fmla="*/ 1419346 w 2838690"/>
                  <a:gd name="connsiteY0" fmla="*/ 0 h 1710000"/>
                  <a:gd name="connsiteX1" fmla="*/ 2838690 w 2838690"/>
                  <a:gd name="connsiteY1" fmla="*/ 675000 h 1710000"/>
                  <a:gd name="connsiteX2" fmla="*/ 2838689 w 2838690"/>
                  <a:gd name="connsiteY2" fmla="*/ 675000 h 1710000"/>
                  <a:gd name="connsiteX3" fmla="*/ 2838689 w 2838690"/>
                  <a:gd name="connsiteY3" fmla="*/ 1710000 h 1710000"/>
                  <a:gd name="connsiteX4" fmla="*/ 0 w 2838690"/>
                  <a:gd name="connsiteY4" fmla="*/ 1710000 h 1710000"/>
                  <a:gd name="connsiteX5" fmla="*/ 0 w 2838690"/>
                  <a:gd name="connsiteY5" fmla="*/ 675000 h 1710000"/>
                  <a:gd name="connsiteX6" fmla="*/ 1 w 2838690"/>
                  <a:gd name="connsiteY6" fmla="*/ 675000 h 17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8690" h="1710000">
                    <a:moveTo>
                      <a:pt x="1419346" y="0"/>
                    </a:moveTo>
                    <a:lnTo>
                      <a:pt x="2838690" y="675000"/>
                    </a:lnTo>
                    <a:lnTo>
                      <a:pt x="2838689" y="675000"/>
                    </a:lnTo>
                    <a:lnTo>
                      <a:pt x="2838689" y="1710000"/>
                    </a:lnTo>
                    <a:lnTo>
                      <a:pt x="0" y="1710000"/>
                    </a:lnTo>
                    <a:lnTo>
                      <a:pt x="0" y="675000"/>
                    </a:lnTo>
                    <a:lnTo>
                      <a:pt x="1" y="675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ый треугольник 22">
                <a:extLst>
                  <a:ext uri="{FF2B5EF4-FFF2-40B4-BE49-F238E27FC236}">
                    <a16:creationId xmlns:a16="http://schemas.microsoft.com/office/drawing/2014/main" xmlns="" id="{552F6AE3-B93E-4CC7-B78D-0D699932E42C}"/>
                  </a:ext>
                </a:extLst>
              </p:cNvPr>
              <p:cNvSpPr/>
              <p:nvPr/>
            </p:nvSpPr>
            <p:spPr>
              <a:xfrm rot="16200000" flipH="1">
                <a:off x="20689" y="5505545"/>
                <a:ext cx="911248" cy="17815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23">
                <a:extLst>
                  <a:ext uri="{FF2B5EF4-FFF2-40B4-BE49-F238E27FC236}">
                    <a16:creationId xmlns:a16="http://schemas.microsoft.com/office/drawing/2014/main" xmlns="" id="{8306F7A3-9579-4C1D-9BAC-A1B5FB6931B4}"/>
                  </a:ext>
                </a:extLst>
              </p:cNvPr>
              <p:cNvSpPr/>
              <p:nvPr/>
            </p:nvSpPr>
            <p:spPr>
              <a:xfrm rot="16200000" flipH="1" flipV="1">
                <a:off x="2047535" y="5505547"/>
                <a:ext cx="911248" cy="178154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4FCE623A-4485-465B-A25C-F0C910F05E4C}"/>
                </a:ext>
              </a:extLst>
            </p:cNvPr>
            <p:cNvSpPr/>
            <p:nvPr/>
          </p:nvSpPr>
          <p:spPr>
            <a:xfrm>
              <a:off x="6562660" y="2056568"/>
              <a:ext cx="2026848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Пониженный </a:t>
              </a:r>
              <a:r>
                <a:rPr lang="ru-RU" sz="1900" b="1" dirty="0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уровень качества </a:t>
              </a:r>
            </a:p>
            <a:p>
              <a:pPr algn="ctr"/>
              <a:r>
                <a:rPr lang="ru-RU" sz="1900" b="1" dirty="0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школьной образовательной и воспитательной среды</a:t>
              </a: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CF7DC0DE-0E6E-4084-A3D9-2814B832C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 flipH="1">
              <a:off x="7259452" y="4336040"/>
              <a:ext cx="630000" cy="63000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571000" y="1809000"/>
            <a:ext cx="2513765" cy="3476841"/>
            <a:chOff x="9310803" y="1707159"/>
            <a:chExt cx="2513765" cy="3476841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xmlns="" id="{28EE4121-25B3-4D5E-AC4C-ED3BAA0E9599}"/>
                </a:ext>
              </a:extLst>
            </p:cNvPr>
            <p:cNvGrpSpPr/>
            <p:nvPr/>
          </p:nvGrpSpPr>
          <p:grpSpPr>
            <a:xfrm>
              <a:off x="9310803" y="1707159"/>
              <a:ext cx="2513765" cy="3476841"/>
              <a:chOff x="72235" y="2124000"/>
              <a:chExt cx="2838689" cy="3926250"/>
            </a:xfrm>
          </p:grpSpPr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xmlns="" id="{C5D16EA6-3C30-4A2D-AD1C-32A6B4B8831F}"/>
                  </a:ext>
                </a:extLst>
              </p:cNvPr>
              <p:cNvSpPr/>
              <p:nvPr/>
            </p:nvSpPr>
            <p:spPr>
              <a:xfrm>
                <a:off x="72235" y="2124000"/>
                <a:ext cx="2838689" cy="333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xmlns="" id="{BF538725-4E02-46D2-9EF2-09B6D7A1F2C0}"/>
                  </a:ext>
                </a:extLst>
              </p:cNvPr>
              <p:cNvSpPr/>
              <p:nvPr/>
            </p:nvSpPr>
            <p:spPr>
              <a:xfrm>
                <a:off x="387236" y="2439000"/>
                <a:ext cx="2205000" cy="27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Полилиния: фигура 28">
                <a:extLst>
                  <a:ext uri="{FF2B5EF4-FFF2-40B4-BE49-F238E27FC236}">
                    <a16:creationId xmlns:a16="http://schemas.microsoft.com/office/drawing/2014/main" xmlns="" id="{2EA5C19C-0D73-468F-AF5F-25F9A492B670}"/>
                  </a:ext>
                </a:extLst>
              </p:cNvPr>
              <p:cNvSpPr/>
              <p:nvPr/>
            </p:nvSpPr>
            <p:spPr>
              <a:xfrm>
                <a:off x="565392" y="4542750"/>
                <a:ext cx="1848688" cy="1507500"/>
              </a:xfrm>
              <a:custGeom>
                <a:avLst/>
                <a:gdLst>
                  <a:gd name="connsiteX0" fmla="*/ 1419346 w 2838690"/>
                  <a:gd name="connsiteY0" fmla="*/ 0 h 1710000"/>
                  <a:gd name="connsiteX1" fmla="*/ 2838690 w 2838690"/>
                  <a:gd name="connsiteY1" fmla="*/ 675000 h 1710000"/>
                  <a:gd name="connsiteX2" fmla="*/ 2838689 w 2838690"/>
                  <a:gd name="connsiteY2" fmla="*/ 675000 h 1710000"/>
                  <a:gd name="connsiteX3" fmla="*/ 2838689 w 2838690"/>
                  <a:gd name="connsiteY3" fmla="*/ 1710000 h 1710000"/>
                  <a:gd name="connsiteX4" fmla="*/ 0 w 2838690"/>
                  <a:gd name="connsiteY4" fmla="*/ 1710000 h 1710000"/>
                  <a:gd name="connsiteX5" fmla="*/ 0 w 2838690"/>
                  <a:gd name="connsiteY5" fmla="*/ 675000 h 1710000"/>
                  <a:gd name="connsiteX6" fmla="*/ 1 w 2838690"/>
                  <a:gd name="connsiteY6" fmla="*/ 675000 h 17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8690" h="1710000">
                    <a:moveTo>
                      <a:pt x="1419346" y="0"/>
                    </a:moveTo>
                    <a:lnTo>
                      <a:pt x="2838690" y="675000"/>
                    </a:lnTo>
                    <a:lnTo>
                      <a:pt x="2838689" y="675000"/>
                    </a:lnTo>
                    <a:lnTo>
                      <a:pt x="2838689" y="1710000"/>
                    </a:lnTo>
                    <a:lnTo>
                      <a:pt x="0" y="1710000"/>
                    </a:lnTo>
                    <a:lnTo>
                      <a:pt x="0" y="675000"/>
                    </a:lnTo>
                    <a:lnTo>
                      <a:pt x="1" y="675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29">
                <a:extLst>
                  <a:ext uri="{FF2B5EF4-FFF2-40B4-BE49-F238E27FC236}">
                    <a16:creationId xmlns:a16="http://schemas.microsoft.com/office/drawing/2014/main" xmlns="" id="{09649055-F498-4D16-8C97-F0E4FCFEE511}"/>
                  </a:ext>
                </a:extLst>
              </p:cNvPr>
              <p:cNvSpPr/>
              <p:nvPr/>
            </p:nvSpPr>
            <p:spPr>
              <a:xfrm rot="16200000" flipH="1">
                <a:off x="20689" y="5505545"/>
                <a:ext cx="911248" cy="178157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30">
                <a:extLst>
                  <a:ext uri="{FF2B5EF4-FFF2-40B4-BE49-F238E27FC236}">
                    <a16:creationId xmlns:a16="http://schemas.microsoft.com/office/drawing/2014/main" xmlns="" id="{11B54FED-30A2-4D73-B2E7-B40E63447579}"/>
                  </a:ext>
                </a:extLst>
              </p:cNvPr>
              <p:cNvSpPr/>
              <p:nvPr/>
            </p:nvSpPr>
            <p:spPr>
              <a:xfrm rot="16200000" flipH="1" flipV="1">
                <a:off x="2047535" y="5505547"/>
                <a:ext cx="911248" cy="178154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DB945591-C999-430F-99B1-4C3742D3B8AB}"/>
                </a:ext>
              </a:extLst>
            </p:cNvPr>
            <p:cNvSpPr/>
            <p:nvPr/>
          </p:nvSpPr>
          <p:spPr>
            <a:xfrm>
              <a:off x="9593175" y="2159382"/>
              <a:ext cx="1967183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err="1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Несформированность</a:t>
              </a:r>
              <a:r>
                <a:rPr lang="ru-RU" sz="1900" b="1" dirty="0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 </a:t>
              </a:r>
              <a:r>
                <a:rPr lang="ru-RU" sz="1900" b="1" dirty="0" err="1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внутришкольной</a:t>
              </a:r>
              <a:r>
                <a:rPr lang="ru-RU" sz="1900" b="1" dirty="0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 системы повышения квалификации </a:t>
              </a: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81AE8A6E-1E07-40FD-85E0-F1297F9DF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 flipH="1">
              <a:off x="10273599" y="4372374"/>
              <a:ext cx="630000" cy="630000"/>
            </a:xfrm>
            <a:prstGeom prst="rect">
              <a:avLst/>
            </a:prstGeom>
          </p:spPr>
        </p:pic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" y="120733"/>
            <a:ext cx="1189037" cy="119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B17086-1348-41D1-AAEF-04A4BE54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000" y="43557"/>
            <a:ext cx="103428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335B74">
                    <a:lumMod val="75000"/>
                  </a:srgbClr>
                </a:solidFill>
                <a:latin typeface="Bahnschrift Condensed" panose="020B0502040204020203" pitchFamily="34" charset="0"/>
              </a:rPr>
              <a:t>Планируемая работа и показатели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585036" y="3432066"/>
            <a:ext cx="9493195" cy="1485000"/>
            <a:chOff x="1552805" y="2487171"/>
            <a:chExt cx="9493195" cy="1485000"/>
          </a:xfrm>
        </p:grpSpPr>
        <p:sp>
          <p:nvSpPr>
            <p:cNvPr id="3" name="Стрелка: вправо 2">
              <a:extLst>
                <a:ext uri="{FF2B5EF4-FFF2-40B4-BE49-F238E27FC236}">
                  <a16:creationId xmlns="" xmlns:a16="http://schemas.microsoft.com/office/drawing/2014/main" id="{6F252D98-C1FB-46DB-B8F5-1C9544231C58}"/>
                </a:ext>
              </a:extLst>
            </p:cNvPr>
            <p:cNvSpPr/>
            <p:nvPr/>
          </p:nvSpPr>
          <p:spPr>
            <a:xfrm>
              <a:off x="8301000" y="2487171"/>
              <a:ext cx="2745000" cy="1485000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ACBE9177-47C5-4341-AF0B-2B634625E1EC}"/>
                </a:ext>
              </a:extLst>
            </p:cNvPr>
            <p:cNvSpPr/>
            <p:nvPr/>
          </p:nvSpPr>
          <p:spPr>
            <a:xfrm>
              <a:off x="6616850" y="2858936"/>
              <a:ext cx="1690500" cy="7404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/>
                </a:solidFill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E8BE102A-07DE-4345-A54D-3431B58B1667}"/>
                </a:ext>
              </a:extLst>
            </p:cNvPr>
            <p:cNvSpPr/>
            <p:nvPr/>
          </p:nvSpPr>
          <p:spPr>
            <a:xfrm>
              <a:off x="4929525" y="2858935"/>
              <a:ext cx="1690500" cy="7404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9BAC1180-0217-4C31-9CC1-E63188F9C64C}"/>
                </a:ext>
              </a:extLst>
            </p:cNvPr>
            <p:cNvSpPr/>
            <p:nvPr/>
          </p:nvSpPr>
          <p:spPr>
            <a:xfrm>
              <a:off x="3243305" y="2858935"/>
              <a:ext cx="1690500" cy="740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A5E31F52-0288-4D17-AF2C-7F052FACA12E}"/>
                </a:ext>
              </a:extLst>
            </p:cNvPr>
            <p:cNvSpPr/>
            <p:nvPr/>
          </p:nvSpPr>
          <p:spPr>
            <a:xfrm>
              <a:off x="1552805" y="2858935"/>
              <a:ext cx="1690500" cy="740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5D1D9F8-39BB-4CB9-8A6B-EB219FAE77F4}"/>
              </a:ext>
            </a:extLst>
          </p:cNvPr>
          <p:cNvSpPr/>
          <p:nvPr/>
        </p:nvSpPr>
        <p:spPr>
          <a:xfrm>
            <a:off x="7603948" y="2046144"/>
            <a:ext cx="1776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Вовлечь педагогов в работу по распространению собственного опыта и участия в конкурсах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8B8FC37-B647-419C-8614-562CB9A8279F}"/>
              </a:ext>
            </a:extLst>
          </p:cNvPr>
          <p:cNvSpPr/>
          <p:nvPr/>
        </p:nvSpPr>
        <p:spPr>
          <a:xfrm>
            <a:off x="9478051" y="2194873"/>
            <a:ext cx="1762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Актуализировать знания и  навыки педагогов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F2B5524-BA67-43F5-846E-AAE11465D6AA}"/>
              </a:ext>
            </a:extLst>
          </p:cNvPr>
          <p:cNvSpPr/>
          <p:nvPr/>
        </p:nvSpPr>
        <p:spPr>
          <a:xfrm>
            <a:off x="5994754" y="2184513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Сформировать пары «наставник - наставляемый»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FECA1B6-AB5C-46BB-83CF-D917CC5EC9C9}"/>
              </a:ext>
            </a:extLst>
          </p:cNvPr>
          <p:cNvSpPr/>
          <p:nvPr/>
        </p:nvSpPr>
        <p:spPr>
          <a:xfrm>
            <a:off x="4154291" y="2184513"/>
            <a:ext cx="18267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Организовать КПК для учителей на основе выявленных профессиональных затруднений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DDFE071-966B-4576-9B88-3C2B68B9BC34}"/>
              </a:ext>
            </a:extLst>
          </p:cNvPr>
          <p:cNvSpPr/>
          <p:nvPr/>
        </p:nvSpPr>
        <p:spPr>
          <a:xfrm>
            <a:off x="2519513" y="2184513"/>
            <a:ext cx="17553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Провести внутренний мониторинг профессиональных дефицитов педагогов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3156449" y="1638161"/>
            <a:ext cx="481514" cy="455966"/>
            <a:chOff x="4477759" y="1934236"/>
            <a:chExt cx="481514" cy="455966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="" xmlns:a16="http://schemas.microsoft.com/office/drawing/2014/main" id="{30C3A11F-1A1E-42A7-8579-8B3DDB85E845}"/>
                </a:ext>
              </a:extLst>
            </p:cNvPr>
            <p:cNvSpPr/>
            <p:nvPr/>
          </p:nvSpPr>
          <p:spPr>
            <a:xfrm>
              <a:off x="4477759" y="1934236"/>
              <a:ext cx="481514" cy="455966"/>
            </a:xfrm>
            <a:prstGeom prst="roundRect">
              <a:avLst>
                <a:gd name="adj" fmla="val 1575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="" xmlns:a16="http://schemas.microsoft.com/office/drawing/2014/main" id="{E4FEFBC5-153D-4F8D-8D77-7D668E80D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5302" y="1982219"/>
              <a:ext cx="360000" cy="360000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4847195" y="1643210"/>
            <a:ext cx="488110" cy="455966"/>
            <a:chOff x="3836099" y="4011205"/>
            <a:chExt cx="488110" cy="455966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="" xmlns:a16="http://schemas.microsoft.com/office/drawing/2014/main" id="{5413E788-447E-4C3A-B8B2-3A0FE478B5F7}"/>
                </a:ext>
              </a:extLst>
            </p:cNvPr>
            <p:cNvSpPr/>
            <p:nvPr/>
          </p:nvSpPr>
          <p:spPr>
            <a:xfrm>
              <a:off x="3836099" y="4011205"/>
              <a:ext cx="488110" cy="455966"/>
            </a:xfrm>
            <a:prstGeom prst="roundRect">
              <a:avLst>
                <a:gd name="adj" fmla="val 189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C96FED2-76F7-49FF-86DD-A60B3C1EB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00154" y="4051579"/>
              <a:ext cx="360000" cy="36000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565366" y="1643210"/>
            <a:ext cx="483280" cy="455966"/>
            <a:chOff x="5529885" y="4008021"/>
            <a:chExt cx="483280" cy="455966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="" xmlns:a16="http://schemas.microsoft.com/office/drawing/2014/main" id="{D02AC432-6674-41D4-90A2-EFCC64747C03}"/>
                </a:ext>
              </a:extLst>
            </p:cNvPr>
            <p:cNvSpPr/>
            <p:nvPr/>
          </p:nvSpPr>
          <p:spPr>
            <a:xfrm>
              <a:off x="5529885" y="4008021"/>
              <a:ext cx="483280" cy="455966"/>
            </a:xfrm>
            <a:prstGeom prst="roundRect">
              <a:avLst>
                <a:gd name="adj" fmla="val 1701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82E65AFF-D337-4C32-8DAC-366455D7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600090" y="4050955"/>
              <a:ext cx="360000" cy="3600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253574" y="1638161"/>
            <a:ext cx="481514" cy="455966"/>
            <a:chOff x="7221343" y="4008022"/>
            <a:chExt cx="481514" cy="455966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="" xmlns:a16="http://schemas.microsoft.com/office/drawing/2014/main" id="{D537F8B3-1D47-4620-9DDB-D2777FF3A8F4}"/>
                </a:ext>
              </a:extLst>
            </p:cNvPr>
            <p:cNvSpPr/>
            <p:nvPr/>
          </p:nvSpPr>
          <p:spPr>
            <a:xfrm>
              <a:off x="7221343" y="4008022"/>
              <a:ext cx="481514" cy="455966"/>
            </a:xfrm>
            <a:prstGeom prst="roundRect">
              <a:avLst>
                <a:gd name="adj" fmla="val 1818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5681049D-C1BF-48EA-9706-C51E977E1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7279961" y="4050955"/>
              <a:ext cx="360000" cy="36000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0118530" y="1643210"/>
            <a:ext cx="481514" cy="455966"/>
            <a:chOff x="8902233" y="4008021"/>
            <a:chExt cx="481514" cy="455966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="" xmlns:a16="http://schemas.microsoft.com/office/drawing/2014/main" id="{6AD2CE5A-FA59-41B5-9B39-2C794BF40516}"/>
                </a:ext>
              </a:extLst>
            </p:cNvPr>
            <p:cNvSpPr/>
            <p:nvPr/>
          </p:nvSpPr>
          <p:spPr>
            <a:xfrm>
              <a:off x="8902233" y="4008021"/>
              <a:ext cx="481514" cy="455966"/>
            </a:xfrm>
            <a:prstGeom prst="roundRect">
              <a:avLst>
                <a:gd name="adj" fmla="val 1664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D518C7DC-10E2-4B39-92F5-5EFCDDC06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962990" y="4050955"/>
              <a:ext cx="360000" cy="360000"/>
            </a:xfrm>
            <a:prstGeom prst="rect">
              <a:avLst/>
            </a:prstGeom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" y="120733"/>
            <a:ext cx="1189037" cy="119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71271" y="2212406"/>
            <a:ext cx="2513765" cy="3445465"/>
            <a:chOff x="3325968" y="1738535"/>
            <a:chExt cx="2513765" cy="3445465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870423C4-BC4A-4E53-9789-BE87F6C9359D}"/>
                </a:ext>
              </a:extLst>
            </p:cNvPr>
            <p:cNvSpPr/>
            <p:nvPr/>
          </p:nvSpPr>
          <p:spPr>
            <a:xfrm>
              <a:off x="3325968" y="1738535"/>
              <a:ext cx="2513765" cy="2948839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3569427" y="1986103"/>
              <a:ext cx="2026848" cy="3197897"/>
              <a:chOff x="3569427" y="1986103"/>
              <a:chExt cx="2026848" cy="3197897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1090514F-0932-4078-B368-38D91A30EFBB}"/>
                  </a:ext>
                </a:extLst>
              </p:cNvPr>
              <p:cNvSpPr/>
              <p:nvPr/>
            </p:nvSpPr>
            <p:spPr>
              <a:xfrm>
                <a:off x="3606546" y="1986103"/>
                <a:ext cx="1952610" cy="23909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5" name="Полилиния: фигура 14">
                <a:extLst>
                  <a:ext uri="{FF2B5EF4-FFF2-40B4-BE49-F238E27FC236}">
                    <a16:creationId xmlns="" xmlns:a16="http://schemas.microsoft.com/office/drawing/2014/main" id="{873D33E4-22A2-4A45-BF2C-8809654A9A34}"/>
                  </a:ext>
                </a:extLst>
              </p:cNvPr>
              <p:cNvSpPr/>
              <p:nvPr/>
            </p:nvSpPr>
            <p:spPr>
              <a:xfrm>
                <a:off x="3764310" y="3849052"/>
                <a:ext cx="1637082" cy="1334948"/>
              </a:xfrm>
              <a:custGeom>
                <a:avLst/>
                <a:gdLst>
                  <a:gd name="connsiteX0" fmla="*/ 1419346 w 2838690"/>
                  <a:gd name="connsiteY0" fmla="*/ 0 h 1710000"/>
                  <a:gd name="connsiteX1" fmla="*/ 2838690 w 2838690"/>
                  <a:gd name="connsiteY1" fmla="*/ 675000 h 1710000"/>
                  <a:gd name="connsiteX2" fmla="*/ 2838689 w 2838690"/>
                  <a:gd name="connsiteY2" fmla="*/ 675000 h 1710000"/>
                  <a:gd name="connsiteX3" fmla="*/ 2838689 w 2838690"/>
                  <a:gd name="connsiteY3" fmla="*/ 1710000 h 1710000"/>
                  <a:gd name="connsiteX4" fmla="*/ 0 w 2838690"/>
                  <a:gd name="connsiteY4" fmla="*/ 1710000 h 1710000"/>
                  <a:gd name="connsiteX5" fmla="*/ 0 w 2838690"/>
                  <a:gd name="connsiteY5" fmla="*/ 675000 h 1710000"/>
                  <a:gd name="connsiteX6" fmla="*/ 1 w 2838690"/>
                  <a:gd name="connsiteY6" fmla="*/ 675000 h 17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8690" h="1710000">
                    <a:moveTo>
                      <a:pt x="1419346" y="0"/>
                    </a:moveTo>
                    <a:lnTo>
                      <a:pt x="2838690" y="675000"/>
                    </a:lnTo>
                    <a:lnTo>
                      <a:pt x="2838689" y="675000"/>
                    </a:lnTo>
                    <a:lnTo>
                      <a:pt x="2838689" y="1710000"/>
                    </a:lnTo>
                    <a:lnTo>
                      <a:pt x="0" y="1710000"/>
                    </a:lnTo>
                    <a:lnTo>
                      <a:pt x="0" y="675000"/>
                    </a:lnTo>
                    <a:lnTo>
                      <a:pt x="1" y="675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36" name="Прямоугольный треугольник 35">
                <a:extLst>
                  <a:ext uri="{FF2B5EF4-FFF2-40B4-BE49-F238E27FC236}">
                    <a16:creationId xmlns="" xmlns:a16="http://schemas.microsoft.com/office/drawing/2014/main" id="{A27FAC6A-A25B-4ABC-A5A5-AD84F81680F3}"/>
                  </a:ext>
                </a:extLst>
              </p:cNvPr>
              <p:cNvSpPr/>
              <p:nvPr/>
            </p:nvSpPr>
            <p:spPr>
              <a:xfrm rot="16200000" flipH="1">
                <a:off x="3281955" y="4701643"/>
                <a:ext cx="806944" cy="15776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ый треугольник 36">
                <a:extLst>
                  <a:ext uri="{FF2B5EF4-FFF2-40B4-BE49-F238E27FC236}">
                    <a16:creationId xmlns="" xmlns:a16="http://schemas.microsoft.com/office/drawing/2014/main" id="{210BB2F7-643F-48D6-98F4-B7451BC01BB4}"/>
                  </a:ext>
                </a:extLst>
              </p:cNvPr>
              <p:cNvSpPr/>
              <p:nvPr/>
            </p:nvSpPr>
            <p:spPr>
              <a:xfrm rot="16200000" flipH="1" flipV="1">
                <a:off x="5076803" y="4701645"/>
                <a:ext cx="806944" cy="157762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="" xmlns:a16="http://schemas.microsoft.com/office/drawing/2014/main" id="{9BABC60C-1E28-43E7-8B5F-91CBB2559A62}"/>
                  </a:ext>
                </a:extLst>
              </p:cNvPr>
              <p:cNvSpPr/>
              <p:nvPr/>
            </p:nvSpPr>
            <p:spPr>
              <a:xfrm>
                <a:off x="3569427" y="2006688"/>
                <a:ext cx="2026848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900" b="1" dirty="0">
                    <a:solidFill>
                      <a:schemeClr val="tx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j-ea"/>
                    <a:cs typeface="+mj-cs"/>
                  </a:rPr>
                  <a:t>Недостаточная предметная</a:t>
                </a:r>
              </a:p>
              <a:p>
                <a:pPr algn="ctr"/>
                <a:r>
                  <a:rPr lang="ru-RU" sz="1900" b="1" dirty="0">
                    <a:solidFill>
                      <a:schemeClr val="tx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j-ea"/>
                    <a:cs typeface="+mj-cs"/>
                  </a:rPr>
                  <a:t>и методическая компетентность педагогических кадров</a:t>
                </a:r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="" xmlns:a16="http://schemas.microsoft.com/office/drawing/2014/main" id="{D68BE849-B5B2-43F3-85DB-EDBBDCA0E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rcRect/>
              <a:stretch/>
            </p:blipFill>
            <p:spPr>
              <a:xfrm flipH="1">
                <a:off x="4267851" y="4336040"/>
                <a:ext cx="630000" cy="630000"/>
              </a:xfrm>
              <a:prstGeom prst="rect">
                <a:avLst/>
              </a:prstGeom>
            </p:spPr>
          </p:pic>
        </p:grpSp>
      </p:grpSp>
      <p:sp>
        <p:nvSpPr>
          <p:cNvPr id="45" name="Прямоугольник 44"/>
          <p:cNvSpPr/>
          <p:nvPr/>
        </p:nvSpPr>
        <p:spPr>
          <a:xfrm>
            <a:off x="2563186" y="4559641"/>
            <a:ext cx="9606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chemeClr val="tx2"/>
                </a:solidFill>
              </a:rPr>
              <a:t>Доля педагогических работников с выявленными  профессиональными дефицитами и запросами; </a:t>
            </a:r>
          </a:p>
          <a:p>
            <a:pPr lvl="0"/>
            <a:r>
              <a:rPr lang="ru-RU" sz="1400" dirty="0">
                <a:solidFill>
                  <a:schemeClr val="tx2"/>
                </a:solidFill>
              </a:rPr>
              <a:t>Доля педагогических работников, для которых на основании профессиональных затруднений разработан и реализуется ИППР; </a:t>
            </a:r>
          </a:p>
          <a:p>
            <a:pPr lvl="0"/>
            <a:r>
              <a:rPr lang="ru-RU" sz="1400" dirty="0">
                <a:solidFill>
                  <a:schemeClr val="tx2"/>
                </a:solidFill>
              </a:rPr>
              <a:t>Наличие пар «наставник-наставляемый» по выявленным профессиональным затруднениям; </a:t>
            </a:r>
          </a:p>
          <a:p>
            <a:pPr lvl="0"/>
            <a:r>
              <a:rPr lang="ru-RU" sz="1400" dirty="0">
                <a:solidFill>
                  <a:schemeClr val="tx2"/>
                </a:solidFill>
              </a:rPr>
              <a:t>Доля учителей, участвующих в распространении собственного опыта и конкурсах;  </a:t>
            </a:r>
          </a:p>
          <a:p>
            <a:pPr lvl="0"/>
            <a:r>
              <a:rPr lang="ru-RU" sz="1400" dirty="0">
                <a:solidFill>
                  <a:schemeClr val="tx2"/>
                </a:solidFill>
              </a:rPr>
              <a:t>Доля педагогов, вовлеченных в различные формы повышения уровня  профессиональной  компетентности;  </a:t>
            </a:r>
          </a:p>
          <a:p>
            <a:pPr lvl="0"/>
            <a:r>
              <a:rPr lang="ru-RU" sz="1400" dirty="0">
                <a:solidFill>
                  <a:schemeClr val="tx2"/>
                </a:solidFill>
              </a:rPr>
              <a:t>Доля учителей, применяющих в своей деятельности  современные педагогические технологии (их элементы);   </a:t>
            </a:r>
          </a:p>
          <a:p>
            <a:r>
              <a:rPr lang="ru-RU" sz="1400" dirty="0">
                <a:solidFill>
                  <a:schemeClr val="tx2"/>
                </a:solidFill>
              </a:rPr>
              <a:t>Доля учителей, применяющих в своей деятельности современные интернет -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28952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B17086-1348-41D1-AAEF-04A4BE54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000" y="43557"/>
            <a:ext cx="103428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335B74">
                    <a:lumMod val="75000"/>
                  </a:srgbClr>
                </a:solidFill>
                <a:latin typeface="Bahnschrift Condensed" panose="020B0502040204020203" pitchFamily="34" charset="0"/>
              </a:rPr>
              <a:t>Планируемая работа и показатели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585036" y="3432066"/>
            <a:ext cx="9493195" cy="1485000"/>
            <a:chOff x="1552805" y="2487171"/>
            <a:chExt cx="9493195" cy="1485000"/>
          </a:xfrm>
        </p:grpSpPr>
        <p:sp>
          <p:nvSpPr>
            <p:cNvPr id="3" name="Стрелка: вправо 2">
              <a:extLst>
                <a:ext uri="{FF2B5EF4-FFF2-40B4-BE49-F238E27FC236}">
                  <a16:creationId xmlns:a16="http://schemas.microsoft.com/office/drawing/2014/main" xmlns="" id="{6F252D98-C1FB-46DB-B8F5-1C9544231C58}"/>
                </a:ext>
              </a:extLst>
            </p:cNvPr>
            <p:cNvSpPr/>
            <p:nvPr/>
          </p:nvSpPr>
          <p:spPr>
            <a:xfrm>
              <a:off x="8301000" y="2487171"/>
              <a:ext cx="2745000" cy="1485000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ACBE9177-47C5-4341-AF0B-2B634625E1EC}"/>
                </a:ext>
              </a:extLst>
            </p:cNvPr>
            <p:cNvSpPr/>
            <p:nvPr/>
          </p:nvSpPr>
          <p:spPr>
            <a:xfrm>
              <a:off x="6616850" y="2858936"/>
              <a:ext cx="1690500" cy="7404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/>
                </a:solidFill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E8BE102A-07DE-4345-A54D-3431B58B1667}"/>
                </a:ext>
              </a:extLst>
            </p:cNvPr>
            <p:cNvSpPr/>
            <p:nvPr/>
          </p:nvSpPr>
          <p:spPr>
            <a:xfrm>
              <a:off x="4929525" y="2858935"/>
              <a:ext cx="1690500" cy="7404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BAC1180-0217-4C31-9CC1-E63188F9C64C}"/>
                </a:ext>
              </a:extLst>
            </p:cNvPr>
            <p:cNvSpPr/>
            <p:nvPr/>
          </p:nvSpPr>
          <p:spPr>
            <a:xfrm>
              <a:off x="3243305" y="2858935"/>
              <a:ext cx="1690500" cy="740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5E31F52-0288-4D17-AF2C-7F052FACA12E}"/>
                </a:ext>
              </a:extLst>
            </p:cNvPr>
            <p:cNvSpPr/>
            <p:nvPr/>
          </p:nvSpPr>
          <p:spPr>
            <a:xfrm>
              <a:off x="1552805" y="2858935"/>
              <a:ext cx="1690500" cy="740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F2B5524-BA67-43F5-846E-AAE11465D6AA}"/>
              </a:ext>
            </a:extLst>
          </p:cNvPr>
          <p:cNvSpPr/>
          <p:nvPr/>
        </p:nvSpPr>
        <p:spPr>
          <a:xfrm>
            <a:off x="7679940" y="2111848"/>
            <a:ext cx="1624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Разработать план по профилактике деструктивного поведения обучающихся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FECA1B6-AB5C-46BB-83CF-D917CC5EC9C9}"/>
              </a:ext>
            </a:extLst>
          </p:cNvPr>
          <p:cNvSpPr/>
          <p:nvPr/>
        </p:nvSpPr>
        <p:spPr>
          <a:xfrm>
            <a:off x="5902205" y="2249980"/>
            <a:ext cx="1826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Организовать </a:t>
            </a:r>
            <a:r>
              <a:rPr lang="ru-RU" sz="1600" dirty="0" err="1">
                <a:solidFill>
                  <a:schemeClr val="tx2"/>
                </a:solidFill>
              </a:rPr>
              <a:t>профориентационную</a:t>
            </a:r>
            <a:r>
              <a:rPr lang="ru-RU" sz="1600" dirty="0">
                <a:solidFill>
                  <a:schemeClr val="tx2"/>
                </a:solidFill>
              </a:rPr>
              <a:t> работу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DDFE071-966B-4576-9B88-3C2B68B9BC34}"/>
              </a:ext>
            </a:extLst>
          </p:cNvPr>
          <p:cNvSpPr/>
          <p:nvPr/>
        </p:nvSpPr>
        <p:spPr>
          <a:xfrm>
            <a:off x="4135506" y="1980143"/>
            <a:ext cx="19114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Провести комплексную экспертизу психологической безопасности образовательной среды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4847195" y="1458161"/>
            <a:ext cx="488110" cy="455966"/>
            <a:chOff x="3836099" y="4011205"/>
            <a:chExt cx="488110" cy="455966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xmlns="" id="{5413E788-447E-4C3A-B8B2-3A0FE478B5F7}"/>
                </a:ext>
              </a:extLst>
            </p:cNvPr>
            <p:cNvSpPr/>
            <p:nvPr/>
          </p:nvSpPr>
          <p:spPr>
            <a:xfrm>
              <a:off x="3836099" y="4011205"/>
              <a:ext cx="488110" cy="455966"/>
            </a:xfrm>
            <a:prstGeom prst="roundRect">
              <a:avLst>
                <a:gd name="adj" fmla="val 189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C96FED2-76F7-49FF-86DD-A60B3C1EB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900154" y="4051579"/>
              <a:ext cx="360000" cy="36000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554099" y="1450552"/>
            <a:ext cx="483280" cy="455966"/>
            <a:chOff x="5529885" y="4008021"/>
            <a:chExt cx="483280" cy="455966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D02AC432-6674-41D4-90A2-EFCC64747C03}"/>
                </a:ext>
              </a:extLst>
            </p:cNvPr>
            <p:cNvSpPr/>
            <p:nvPr/>
          </p:nvSpPr>
          <p:spPr>
            <a:xfrm>
              <a:off x="5529885" y="4008021"/>
              <a:ext cx="483280" cy="455966"/>
            </a:xfrm>
            <a:prstGeom prst="roundRect">
              <a:avLst>
                <a:gd name="adj" fmla="val 1701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82E65AFF-D337-4C32-8DAC-366455D7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5600090" y="4050955"/>
              <a:ext cx="360000" cy="3600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253574" y="1451556"/>
            <a:ext cx="481514" cy="455966"/>
            <a:chOff x="7221343" y="4008022"/>
            <a:chExt cx="481514" cy="455966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D537F8B3-1D47-4620-9DDB-D2777FF3A8F4}"/>
                </a:ext>
              </a:extLst>
            </p:cNvPr>
            <p:cNvSpPr/>
            <p:nvPr/>
          </p:nvSpPr>
          <p:spPr>
            <a:xfrm>
              <a:off x="7221343" y="4008022"/>
              <a:ext cx="481514" cy="455966"/>
            </a:xfrm>
            <a:prstGeom prst="roundRect">
              <a:avLst>
                <a:gd name="adj" fmla="val 1818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5681049D-C1BF-48EA-9706-C51E977E1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>
              <a:off x="7279961" y="4050955"/>
              <a:ext cx="360000" cy="360000"/>
            </a:xfrm>
            <a:prstGeom prst="rect">
              <a:avLst/>
            </a:prstGeom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" y="120733"/>
            <a:ext cx="1189037" cy="119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2676000" y="4609085"/>
            <a:ext cx="96069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1. Доля обучающихся, показывающих высокий уровень тревожности. </a:t>
            </a:r>
          </a:p>
          <a:p>
            <a:r>
              <a:rPr lang="ru-RU" sz="1400" dirty="0">
                <a:solidFill>
                  <a:schemeClr val="tx2"/>
                </a:solidFill>
              </a:rPr>
              <a:t>2. Доля обучающихся, подвергающихся </a:t>
            </a:r>
            <a:r>
              <a:rPr lang="ru-RU" sz="1400" dirty="0" err="1">
                <a:solidFill>
                  <a:schemeClr val="tx2"/>
                </a:solidFill>
              </a:rPr>
              <a:t>буллингу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</a:p>
          <a:p>
            <a:r>
              <a:rPr lang="ru-RU" sz="1400" dirty="0">
                <a:solidFill>
                  <a:schemeClr val="tx2"/>
                </a:solidFill>
              </a:rPr>
              <a:t>3. Микроклимат в педагогическом коллективе.</a:t>
            </a:r>
          </a:p>
          <a:p>
            <a:r>
              <a:rPr lang="ru-RU" sz="1400" dirty="0">
                <a:solidFill>
                  <a:schemeClr val="tx2"/>
                </a:solidFill>
              </a:rPr>
              <a:t>4. Уровень мотивации обучающихся. </a:t>
            </a:r>
          </a:p>
          <a:p>
            <a:r>
              <a:rPr lang="ru-RU" sz="1400" dirty="0">
                <a:solidFill>
                  <a:schemeClr val="tx2"/>
                </a:solidFill>
              </a:rPr>
              <a:t>5. Системность </a:t>
            </a:r>
            <a:r>
              <a:rPr lang="ru-RU" sz="1400" dirty="0" err="1">
                <a:solidFill>
                  <a:schemeClr val="tx2"/>
                </a:solidFill>
              </a:rPr>
              <a:t>профориентационной</a:t>
            </a:r>
            <a:r>
              <a:rPr lang="ru-RU" sz="1400" dirty="0">
                <a:solidFill>
                  <a:schemeClr val="tx2"/>
                </a:solidFill>
              </a:rPr>
              <a:t> деятельности.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71271" y="2249980"/>
            <a:ext cx="2513765" cy="3476841"/>
            <a:chOff x="6319202" y="1707159"/>
            <a:chExt cx="2513765" cy="3476841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xmlns="" id="{1CD95EE3-977E-4959-BFDB-3A0C0BEFF18F}"/>
                </a:ext>
              </a:extLst>
            </p:cNvPr>
            <p:cNvGrpSpPr/>
            <p:nvPr/>
          </p:nvGrpSpPr>
          <p:grpSpPr>
            <a:xfrm>
              <a:off x="6319202" y="1707159"/>
              <a:ext cx="2513765" cy="3476841"/>
              <a:chOff x="72235" y="2124000"/>
              <a:chExt cx="2838689" cy="3926250"/>
            </a:xfrm>
          </p:grpSpPr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xmlns="" id="{08FD6434-A78C-4CD6-87F8-D79FE2A3A499}"/>
                  </a:ext>
                </a:extLst>
              </p:cNvPr>
              <p:cNvSpPr/>
              <p:nvPr/>
            </p:nvSpPr>
            <p:spPr>
              <a:xfrm>
                <a:off x="72235" y="2124000"/>
                <a:ext cx="2838689" cy="333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xmlns="" id="{173ECCE1-2A15-4967-8C18-7FF579C30A4A}"/>
                  </a:ext>
                </a:extLst>
              </p:cNvPr>
              <p:cNvSpPr/>
              <p:nvPr/>
            </p:nvSpPr>
            <p:spPr>
              <a:xfrm>
                <a:off x="387236" y="2439000"/>
                <a:ext cx="2205000" cy="27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2" name="Полилиния: фигура 21">
                <a:extLst>
                  <a:ext uri="{FF2B5EF4-FFF2-40B4-BE49-F238E27FC236}">
                    <a16:creationId xmlns:a16="http://schemas.microsoft.com/office/drawing/2014/main" xmlns="" id="{2D4684ED-6D0E-4701-A52F-C5CD0C84D2EA}"/>
                  </a:ext>
                </a:extLst>
              </p:cNvPr>
              <p:cNvSpPr/>
              <p:nvPr/>
            </p:nvSpPr>
            <p:spPr>
              <a:xfrm>
                <a:off x="565392" y="4542750"/>
                <a:ext cx="1848688" cy="1507500"/>
              </a:xfrm>
              <a:custGeom>
                <a:avLst/>
                <a:gdLst>
                  <a:gd name="connsiteX0" fmla="*/ 1419346 w 2838690"/>
                  <a:gd name="connsiteY0" fmla="*/ 0 h 1710000"/>
                  <a:gd name="connsiteX1" fmla="*/ 2838690 w 2838690"/>
                  <a:gd name="connsiteY1" fmla="*/ 675000 h 1710000"/>
                  <a:gd name="connsiteX2" fmla="*/ 2838689 w 2838690"/>
                  <a:gd name="connsiteY2" fmla="*/ 675000 h 1710000"/>
                  <a:gd name="connsiteX3" fmla="*/ 2838689 w 2838690"/>
                  <a:gd name="connsiteY3" fmla="*/ 1710000 h 1710000"/>
                  <a:gd name="connsiteX4" fmla="*/ 0 w 2838690"/>
                  <a:gd name="connsiteY4" fmla="*/ 1710000 h 1710000"/>
                  <a:gd name="connsiteX5" fmla="*/ 0 w 2838690"/>
                  <a:gd name="connsiteY5" fmla="*/ 675000 h 1710000"/>
                  <a:gd name="connsiteX6" fmla="*/ 1 w 2838690"/>
                  <a:gd name="connsiteY6" fmla="*/ 675000 h 17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8690" h="1710000">
                    <a:moveTo>
                      <a:pt x="1419346" y="0"/>
                    </a:moveTo>
                    <a:lnTo>
                      <a:pt x="2838690" y="675000"/>
                    </a:lnTo>
                    <a:lnTo>
                      <a:pt x="2838689" y="675000"/>
                    </a:lnTo>
                    <a:lnTo>
                      <a:pt x="2838689" y="1710000"/>
                    </a:lnTo>
                    <a:lnTo>
                      <a:pt x="0" y="1710000"/>
                    </a:lnTo>
                    <a:lnTo>
                      <a:pt x="0" y="675000"/>
                    </a:lnTo>
                    <a:lnTo>
                      <a:pt x="1" y="675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ый треугольник 52">
                <a:extLst>
                  <a:ext uri="{FF2B5EF4-FFF2-40B4-BE49-F238E27FC236}">
                    <a16:creationId xmlns:a16="http://schemas.microsoft.com/office/drawing/2014/main" xmlns="" id="{552F6AE3-B93E-4CC7-B78D-0D699932E42C}"/>
                  </a:ext>
                </a:extLst>
              </p:cNvPr>
              <p:cNvSpPr/>
              <p:nvPr/>
            </p:nvSpPr>
            <p:spPr>
              <a:xfrm rot="16200000" flipH="1">
                <a:off x="20689" y="5505545"/>
                <a:ext cx="911248" cy="17815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ый треугольник 53">
                <a:extLst>
                  <a:ext uri="{FF2B5EF4-FFF2-40B4-BE49-F238E27FC236}">
                    <a16:creationId xmlns:a16="http://schemas.microsoft.com/office/drawing/2014/main" xmlns="" id="{8306F7A3-9579-4C1D-9BAC-A1B5FB6931B4}"/>
                  </a:ext>
                </a:extLst>
              </p:cNvPr>
              <p:cNvSpPr/>
              <p:nvPr/>
            </p:nvSpPr>
            <p:spPr>
              <a:xfrm rot="16200000" flipH="1" flipV="1">
                <a:off x="2047535" y="5505547"/>
                <a:ext cx="911248" cy="178154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4FCE623A-4485-465B-A25C-F0C910F05E4C}"/>
                </a:ext>
              </a:extLst>
            </p:cNvPr>
            <p:cNvSpPr/>
            <p:nvPr/>
          </p:nvSpPr>
          <p:spPr>
            <a:xfrm>
              <a:off x="6562660" y="2056568"/>
              <a:ext cx="2026848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Пониженный </a:t>
              </a:r>
              <a:r>
                <a:rPr lang="ru-RU" sz="1900" b="1" dirty="0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уровень качества </a:t>
              </a:r>
            </a:p>
            <a:p>
              <a:pPr algn="ctr"/>
              <a:r>
                <a:rPr lang="ru-RU" sz="1900" b="1" dirty="0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школьной образовательной и воспитательной среды</a:t>
              </a: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xmlns="" id="{CF7DC0DE-0E6E-4084-A3D9-2814B832C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/>
          </p:blipFill>
          <p:spPr>
            <a:xfrm flipH="1">
              <a:off x="7259452" y="4336040"/>
              <a:ext cx="630000" cy="63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44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B17086-1348-41D1-AAEF-04A4BE54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000" y="55644"/>
            <a:ext cx="10342800" cy="1325563"/>
          </a:xfrm>
        </p:spPr>
        <p:txBody>
          <a:bodyPr/>
          <a:lstStyle/>
          <a:p>
            <a:r>
              <a:rPr lang="ru-RU" dirty="0">
                <a:solidFill>
                  <a:srgbClr val="335B74">
                    <a:lumMod val="75000"/>
                  </a:srgbClr>
                </a:solidFill>
                <a:latin typeface="Bahnschrift Condensed" panose="020B0502040204020203" pitchFamily="34" charset="0"/>
              </a:rPr>
              <a:t>Планируемая </a:t>
            </a:r>
            <a:r>
              <a:rPr lang="ru-RU" dirty="0" smtClean="0">
                <a:solidFill>
                  <a:srgbClr val="335B74">
                    <a:lumMod val="75000"/>
                  </a:srgbClr>
                </a:solidFill>
                <a:latin typeface="Bahnschrift Condensed" panose="020B0502040204020203" pitchFamily="34" charset="0"/>
              </a:rPr>
              <a:t>работа и показатели</a:t>
            </a:r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2585036" y="3361317"/>
            <a:ext cx="9493195" cy="1485000"/>
            <a:chOff x="1552805" y="2487171"/>
            <a:chExt cx="9493195" cy="1485000"/>
          </a:xfrm>
        </p:grpSpPr>
        <p:sp>
          <p:nvSpPr>
            <p:cNvPr id="3" name="Стрелка: вправо 2">
              <a:extLst>
                <a:ext uri="{FF2B5EF4-FFF2-40B4-BE49-F238E27FC236}">
                  <a16:creationId xmlns:a16="http://schemas.microsoft.com/office/drawing/2014/main" xmlns="" id="{6F252D98-C1FB-46DB-B8F5-1C9544231C58}"/>
                </a:ext>
              </a:extLst>
            </p:cNvPr>
            <p:cNvSpPr/>
            <p:nvPr/>
          </p:nvSpPr>
          <p:spPr>
            <a:xfrm>
              <a:off x="8301000" y="2487171"/>
              <a:ext cx="2745000" cy="1485000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ACBE9177-47C5-4341-AF0B-2B634625E1EC}"/>
                </a:ext>
              </a:extLst>
            </p:cNvPr>
            <p:cNvSpPr/>
            <p:nvPr/>
          </p:nvSpPr>
          <p:spPr>
            <a:xfrm>
              <a:off x="6616850" y="2858936"/>
              <a:ext cx="1690500" cy="7404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/>
                </a:solidFill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E8BE102A-07DE-4345-A54D-3431B58B1667}"/>
                </a:ext>
              </a:extLst>
            </p:cNvPr>
            <p:cNvSpPr/>
            <p:nvPr/>
          </p:nvSpPr>
          <p:spPr>
            <a:xfrm>
              <a:off x="4929525" y="2858935"/>
              <a:ext cx="1690500" cy="7404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BAC1180-0217-4C31-9CC1-E63188F9C64C}"/>
                </a:ext>
              </a:extLst>
            </p:cNvPr>
            <p:cNvSpPr/>
            <p:nvPr/>
          </p:nvSpPr>
          <p:spPr>
            <a:xfrm>
              <a:off x="3243305" y="2858935"/>
              <a:ext cx="1690500" cy="740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5E31F52-0288-4D17-AF2C-7F052FACA12E}"/>
                </a:ext>
              </a:extLst>
            </p:cNvPr>
            <p:cNvSpPr/>
            <p:nvPr/>
          </p:nvSpPr>
          <p:spPr>
            <a:xfrm>
              <a:off x="1552805" y="2858935"/>
              <a:ext cx="1690500" cy="740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5D1D9F8-39BB-4CB9-8A6B-EB219FAE77F4}"/>
              </a:ext>
            </a:extLst>
          </p:cNvPr>
          <p:cNvSpPr/>
          <p:nvPr/>
        </p:nvSpPr>
        <p:spPr>
          <a:xfrm>
            <a:off x="7603948" y="1914212"/>
            <a:ext cx="1776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Вовлечь педагогов в работу по распространению собственного опыта и участия в конкурсах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8B8FC37-B647-419C-8614-562CB9A8279F}"/>
              </a:ext>
            </a:extLst>
          </p:cNvPr>
          <p:cNvSpPr/>
          <p:nvPr/>
        </p:nvSpPr>
        <p:spPr>
          <a:xfrm>
            <a:off x="9417812" y="1948797"/>
            <a:ext cx="1882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Усовершенствовать систему методической работы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F2B5524-BA67-43F5-846E-AAE11465D6AA}"/>
              </a:ext>
            </a:extLst>
          </p:cNvPr>
          <p:cNvSpPr/>
          <p:nvPr/>
        </p:nvSpPr>
        <p:spPr>
          <a:xfrm>
            <a:off x="6003319" y="1946791"/>
            <a:ext cx="1624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Развить систему поддержки молодых специалистов, наставничества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FECA1B6-AB5C-46BB-83CF-D917CC5EC9C9}"/>
              </a:ext>
            </a:extLst>
          </p:cNvPr>
          <p:cNvSpPr/>
          <p:nvPr/>
        </p:nvSpPr>
        <p:spPr>
          <a:xfrm>
            <a:off x="4207420" y="1969402"/>
            <a:ext cx="18267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Создать условия для непрерывного профессионального развития педагогических работников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DDFE071-966B-4576-9B88-3C2B68B9BC34}"/>
              </a:ext>
            </a:extLst>
          </p:cNvPr>
          <p:cNvSpPr/>
          <p:nvPr/>
        </p:nvSpPr>
        <p:spPr>
          <a:xfrm>
            <a:off x="2519512" y="2008076"/>
            <a:ext cx="17553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Создать систему организации индивидуальных образовательных маршрутов педагогов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3156449" y="1465312"/>
            <a:ext cx="481514" cy="455966"/>
            <a:chOff x="4477759" y="1934236"/>
            <a:chExt cx="481514" cy="455966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xmlns="" id="{30C3A11F-1A1E-42A7-8579-8B3DDB85E845}"/>
                </a:ext>
              </a:extLst>
            </p:cNvPr>
            <p:cNvSpPr/>
            <p:nvPr/>
          </p:nvSpPr>
          <p:spPr>
            <a:xfrm>
              <a:off x="4477759" y="1934236"/>
              <a:ext cx="481514" cy="455966"/>
            </a:xfrm>
            <a:prstGeom prst="roundRect">
              <a:avLst>
                <a:gd name="adj" fmla="val 1575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E4FEFBC5-153D-4F8D-8D77-7D668E80D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545302" y="1982219"/>
              <a:ext cx="360000" cy="360000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4847195" y="1472921"/>
            <a:ext cx="488110" cy="455966"/>
            <a:chOff x="3836099" y="4011205"/>
            <a:chExt cx="488110" cy="455966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xmlns="" id="{5413E788-447E-4C3A-B8B2-3A0FE478B5F7}"/>
                </a:ext>
              </a:extLst>
            </p:cNvPr>
            <p:cNvSpPr/>
            <p:nvPr/>
          </p:nvSpPr>
          <p:spPr>
            <a:xfrm>
              <a:off x="3836099" y="4011205"/>
              <a:ext cx="488110" cy="455966"/>
            </a:xfrm>
            <a:prstGeom prst="roundRect">
              <a:avLst>
                <a:gd name="adj" fmla="val 189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C96FED2-76F7-49FF-86DD-A60B3C1EB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900154" y="4051579"/>
              <a:ext cx="360000" cy="36000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565366" y="1458161"/>
            <a:ext cx="483280" cy="455966"/>
            <a:chOff x="5529885" y="4008021"/>
            <a:chExt cx="483280" cy="455966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D02AC432-6674-41D4-90A2-EFCC64747C03}"/>
                </a:ext>
              </a:extLst>
            </p:cNvPr>
            <p:cNvSpPr/>
            <p:nvPr/>
          </p:nvSpPr>
          <p:spPr>
            <a:xfrm>
              <a:off x="5529885" y="4008021"/>
              <a:ext cx="483280" cy="455966"/>
            </a:xfrm>
            <a:prstGeom prst="roundRect">
              <a:avLst>
                <a:gd name="adj" fmla="val 1701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82E65AFF-D337-4C32-8DAC-366455D7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5600090" y="4050955"/>
              <a:ext cx="360000" cy="3600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253574" y="1453111"/>
            <a:ext cx="481514" cy="455966"/>
            <a:chOff x="7221343" y="4008022"/>
            <a:chExt cx="481514" cy="455966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D537F8B3-1D47-4620-9DDB-D2777FF3A8F4}"/>
                </a:ext>
              </a:extLst>
            </p:cNvPr>
            <p:cNvSpPr/>
            <p:nvPr/>
          </p:nvSpPr>
          <p:spPr>
            <a:xfrm>
              <a:off x="7221343" y="4008022"/>
              <a:ext cx="481514" cy="455966"/>
            </a:xfrm>
            <a:prstGeom prst="roundRect">
              <a:avLst>
                <a:gd name="adj" fmla="val 1818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5681049D-C1BF-48EA-9706-C51E977E1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>
              <a:off x="7279961" y="4050955"/>
              <a:ext cx="360000" cy="36000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0118530" y="1465312"/>
            <a:ext cx="481514" cy="455966"/>
            <a:chOff x="8902233" y="4008021"/>
            <a:chExt cx="481514" cy="455966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xmlns="" id="{6AD2CE5A-FA59-41B5-9B39-2C794BF40516}"/>
                </a:ext>
              </a:extLst>
            </p:cNvPr>
            <p:cNvSpPr/>
            <p:nvPr/>
          </p:nvSpPr>
          <p:spPr>
            <a:xfrm>
              <a:off x="8902233" y="4008021"/>
              <a:ext cx="481514" cy="455966"/>
            </a:xfrm>
            <a:prstGeom prst="roundRect">
              <a:avLst>
                <a:gd name="adj" fmla="val 1664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D518C7DC-10E2-4B39-92F5-5EFCDDC06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962990" y="4050955"/>
              <a:ext cx="360000" cy="360000"/>
            </a:xfrm>
            <a:prstGeom prst="rect">
              <a:avLst/>
            </a:prstGeom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" y="120733"/>
            <a:ext cx="1189037" cy="119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2607198" y="4642092"/>
            <a:ext cx="50672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1. Доля </a:t>
            </a:r>
            <a:r>
              <a:rPr lang="ru-RU" sz="1400" dirty="0">
                <a:solidFill>
                  <a:schemeClr val="tx2"/>
                </a:solidFill>
              </a:rPr>
              <a:t>учителей, включенных в процесс профессионального сопровождения после прохождения курсов повышения квалификации.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2. Доля </a:t>
            </a:r>
            <a:r>
              <a:rPr lang="ru-RU" sz="1400" dirty="0">
                <a:solidFill>
                  <a:schemeClr val="tx2"/>
                </a:solidFill>
              </a:rPr>
              <a:t>учителей, прошедших курсы повышения квалификации, соответствующих  их профессиональным потребностям.</a:t>
            </a:r>
          </a:p>
          <a:p>
            <a:r>
              <a:rPr lang="ru-RU" sz="1400" dirty="0">
                <a:solidFill>
                  <a:schemeClr val="tx2"/>
                </a:solidFill>
              </a:rPr>
              <a:t>3. </a:t>
            </a:r>
            <a:r>
              <a:rPr lang="ru-RU" sz="1400" dirty="0" smtClean="0">
                <a:solidFill>
                  <a:schemeClr val="tx2"/>
                </a:solidFill>
              </a:rPr>
              <a:t>Доля </a:t>
            </a:r>
            <a:r>
              <a:rPr lang="ru-RU" sz="1400" dirty="0">
                <a:solidFill>
                  <a:schemeClr val="tx2"/>
                </a:solidFill>
              </a:rPr>
              <a:t>учителей, вовлеченных в систему наставничества.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49421" y="2261223"/>
            <a:ext cx="2513765" cy="3476841"/>
            <a:chOff x="9310803" y="1707159"/>
            <a:chExt cx="2513765" cy="3476841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xmlns="" id="{28EE4121-25B3-4D5E-AC4C-ED3BAA0E9599}"/>
                </a:ext>
              </a:extLst>
            </p:cNvPr>
            <p:cNvGrpSpPr/>
            <p:nvPr/>
          </p:nvGrpSpPr>
          <p:grpSpPr>
            <a:xfrm>
              <a:off x="9310803" y="1707159"/>
              <a:ext cx="2513765" cy="3476841"/>
              <a:chOff x="72235" y="2124000"/>
              <a:chExt cx="2838689" cy="3926250"/>
            </a:xfrm>
          </p:grpSpPr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xmlns="" id="{C5D16EA6-3C30-4A2D-AD1C-32A6B4B8831F}"/>
                  </a:ext>
                </a:extLst>
              </p:cNvPr>
              <p:cNvSpPr/>
              <p:nvPr/>
            </p:nvSpPr>
            <p:spPr>
              <a:xfrm>
                <a:off x="72235" y="2124000"/>
                <a:ext cx="2838689" cy="333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xmlns="" id="{BF538725-4E02-46D2-9EF2-09B6D7A1F2C0}"/>
                  </a:ext>
                </a:extLst>
              </p:cNvPr>
              <p:cNvSpPr/>
              <p:nvPr/>
            </p:nvSpPr>
            <p:spPr>
              <a:xfrm>
                <a:off x="387236" y="2439000"/>
                <a:ext cx="2205000" cy="27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2" name="Полилиния: фигура 28">
                <a:extLst>
                  <a:ext uri="{FF2B5EF4-FFF2-40B4-BE49-F238E27FC236}">
                    <a16:creationId xmlns:a16="http://schemas.microsoft.com/office/drawing/2014/main" xmlns="" id="{2EA5C19C-0D73-468F-AF5F-25F9A492B670}"/>
                  </a:ext>
                </a:extLst>
              </p:cNvPr>
              <p:cNvSpPr/>
              <p:nvPr/>
            </p:nvSpPr>
            <p:spPr>
              <a:xfrm>
                <a:off x="565392" y="4542750"/>
                <a:ext cx="1848688" cy="1507500"/>
              </a:xfrm>
              <a:custGeom>
                <a:avLst/>
                <a:gdLst>
                  <a:gd name="connsiteX0" fmla="*/ 1419346 w 2838690"/>
                  <a:gd name="connsiteY0" fmla="*/ 0 h 1710000"/>
                  <a:gd name="connsiteX1" fmla="*/ 2838690 w 2838690"/>
                  <a:gd name="connsiteY1" fmla="*/ 675000 h 1710000"/>
                  <a:gd name="connsiteX2" fmla="*/ 2838689 w 2838690"/>
                  <a:gd name="connsiteY2" fmla="*/ 675000 h 1710000"/>
                  <a:gd name="connsiteX3" fmla="*/ 2838689 w 2838690"/>
                  <a:gd name="connsiteY3" fmla="*/ 1710000 h 1710000"/>
                  <a:gd name="connsiteX4" fmla="*/ 0 w 2838690"/>
                  <a:gd name="connsiteY4" fmla="*/ 1710000 h 1710000"/>
                  <a:gd name="connsiteX5" fmla="*/ 0 w 2838690"/>
                  <a:gd name="connsiteY5" fmla="*/ 675000 h 1710000"/>
                  <a:gd name="connsiteX6" fmla="*/ 1 w 2838690"/>
                  <a:gd name="connsiteY6" fmla="*/ 675000 h 17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8690" h="1710000">
                    <a:moveTo>
                      <a:pt x="1419346" y="0"/>
                    </a:moveTo>
                    <a:lnTo>
                      <a:pt x="2838690" y="675000"/>
                    </a:lnTo>
                    <a:lnTo>
                      <a:pt x="2838689" y="675000"/>
                    </a:lnTo>
                    <a:lnTo>
                      <a:pt x="2838689" y="1710000"/>
                    </a:lnTo>
                    <a:lnTo>
                      <a:pt x="0" y="1710000"/>
                    </a:lnTo>
                    <a:lnTo>
                      <a:pt x="0" y="675000"/>
                    </a:lnTo>
                    <a:lnTo>
                      <a:pt x="1" y="675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ый треугольник 52">
                <a:extLst>
                  <a:ext uri="{FF2B5EF4-FFF2-40B4-BE49-F238E27FC236}">
                    <a16:creationId xmlns:a16="http://schemas.microsoft.com/office/drawing/2014/main" xmlns="" id="{09649055-F498-4D16-8C97-F0E4FCFEE511}"/>
                  </a:ext>
                </a:extLst>
              </p:cNvPr>
              <p:cNvSpPr/>
              <p:nvPr/>
            </p:nvSpPr>
            <p:spPr>
              <a:xfrm rot="16200000" flipH="1">
                <a:off x="20689" y="5505545"/>
                <a:ext cx="911248" cy="178157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ый треугольник 53">
                <a:extLst>
                  <a:ext uri="{FF2B5EF4-FFF2-40B4-BE49-F238E27FC236}">
                    <a16:creationId xmlns:a16="http://schemas.microsoft.com/office/drawing/2014/main" xmlns="" id="{11B54FED-30A2-4D73-B2E7-B40E63447579}"/>
                  </a:ext>
                </a:extLst>
              </p:cNvPr>
              <p:cNvSpPr/>
              <p:nvPr/>
            </p:nvSpPr>
            <p:spPr>
              <a:xfrm rot="16200000" flipH="1" flipV="1">
                <a:off x="2047535" y="5505547"/>
                <a:ext cx="911248" cy="178154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DB945591-C999-430F-99B1-4C3742D3B8AB}"/>
                </a:ext>
              </a:extLst>
            </p:cNvPr>
            <p:cNvSpPr/>
            <p:nvPr/>
          </p:nvSpPr>
          <p:spPr>
            <a:xfrm>
              <a:off x="9593175" y="2159382"/>
              <a:ext cx="1967183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err="1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Несформированность</a:t>
              </a:r>
              <a:r>
                <a:rPr lang="ru-RU" sz="1900" b="1" dirty="0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 </a:t>
              </a:r>
              <a:r>
                <a:rPr lang="ru-RU" sz="1900" b="1" dirty="0" err="1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внутришкольной</a:t>
              </a:r>
              <a:r>
                <a:rPr lang="ru-RU" sz="1900" b="1" dirty="0">
                  <a:solidFill>
                    <a:schemeClr val="tx2">
                      <a:lumMod val="75000"/>
                    </a:schemeClr>
                  </a:solidFill>
                  <a:latin typeface="Bahnschrift Condensed" panose="020B0502040204020203" pitchFamily="34" charset="0"/>
                  <a:ea typeface="+mj-ea"/>
                  <a:cs typeface="+mj-cs"/>
                </a:rPr>
                <a:t> системы повышения квалификации </a:t>
              </a: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xmlns="" id="{81AE8A6E-1E07-40FD-85E0-F1297F9DF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 flipH="1">
              <a:off x="10273599" y="4372374"/>
              <a:ext cx="630000" cy="63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99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1230</Words>
  <Application>Microsoft Office PowerPoint</Application>
  <PresentationFormat>Произвольный</PresentationFormat>
  <Paragraphs>246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Планирование мероприятий и разработка концептуальных документов в рамках проекта «500+»</vt:lpstr>
      <vt:lpstr>Участники проекта</vt:lpstr>
      <vt:lpstr>Характеристика школы на начало проекта</vt:lpstr>
      <vt:lpstr>Характеристика школы на начало проекта</vt:lpstr>
      <vt:lpstr>Самодиагностика</vt:lpstr>
      <vt:lpstr>Выбор направлений рискового профиля</vt:lpstr>
      <vt:lpstr>Планируемая работа и показатели</vt:lpstr>
      <vt:lpstr>Планируемая работа и показатели</vt:lpstr>
      <vt:lpstr>Планируемая работа и показатели</vt:lpstr>
      <vt:lpstr>Ожидаемые результаты</vt:lpstr>
      <vt:lpstr>Ожидаемые результаты</vt:lpstr>
      <vt:lpstr>Ожидаемые результаты</vt:lpstr>
      <vt:lpstr>Промежуточные результаты</vt:lpstr>
      <vt:lpstr>Промежуточные результаты</vt:lpstr>
      <vt:lpstr>Участие в проекте «500+»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Директор</cp:lastModifiedBy>
  <cp:revision>43</cp:revision>
  <dcterms:created xsi:type="dcterms:W3CDTF">2020-07-05T17:04:43Z</dcterms:created>
  <dcterms:modified xsi:type="dcterms:W3CDTF">2022-04-15T08:15:16Z</dcterms:modified>
</cp:coreProperties>
</file>