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8"/>
  </p:notesMasterIdLst>
  <p:sldIdLst>
    <p:sldId id="363" r:id="rId2"/>
    <p:sldId id="378" r:id="rId3"/>
    <p:sldId id="374" r:id="rId4"/>
    <p:sldId id="379" r:id="rId5"/>
    <p:sldId id="381" r:id="rId6"/>
    <p:sldId id="383" r:id="rId7"/>
    <p:sldId id="384" r:id="rId8"/>
    <p:sldId id="393" r:id="rId9"/>
    <p:sldId id="394" r:id="rId10"/>
    <p:sldId id="385" r:id="rId11"/>
    <p:sldId id="386" r:id="rId12"/>
    <p:sldId id="389" r:id="rId13"/>
    <p:sldId id="395" r:id="rId14"/>
    <p:sldId id="396" r:id="rId15"/>
    <p:sldId id="397" r:id="rId16"/>
    <p:sldId id="380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CD"/>
    <a:srgbClr val="FF9999"/>
    <a:srgbClr val="FF7C80"/>
    <a:srgbClr val="FFFFB3"/>
    <a:srgbClr val="FFFF00"/>
    <a:srgbClr val="79D57B"/>
    <a:srgbClr val="FFFFCD"/>
    <a:srgbClr val="BFE7A1"/>
    <a:srgbClr val="96DE98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34" autoAdjust="0"/>
    <p:restoredTop sz="86380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DFDBAA4-848D-4769-BF28-BD123F478BD0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A40DFAB-F0D5-4FB4-961C-B2AFE073C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4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92A1C-26AA-4933-B26D-34639D70CC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08580-4260-447D-A737-595D4D9680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84A1-7524-4EC9-B40B-87173FE9A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92213-480F-4692-9411-44CCACB2C0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31D1-ED31-4F05-94C6-031CAD784C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21842-E6DF-496F-B102-81D2851F20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75B2E-9BCD-4518-9C16-34D2D0F100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FAB4B-8D66-415A-BE59-1D090CFD2F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B41EC-C65C-491A-93B7-F2F53625C6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95CBA-A872-4621-9139-D4BAABFCDA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B5873B3-E7F1-4F3B-84AF-F56FB86B7B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99D7A2C-7C02-46BB-85E3-A556B54D17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«УСАДИЩЕНСКАЯ СРЕДНЯЯ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ШКОЛА»</a:t>
            </a:r>
          </a:p>
        </p:txBody>
      </p:sp>
      <p:pic>
        <p:nvPicPr>
          <p:cNvPr id="9" name="Объект 8" descr="https://images.mlabspb.ru/uploads/ef/97/ef97e1f84ab466906e97cfabe52cd40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b="39474"/>
          <a:stretch/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www.bankgorodov.ru/public/photos/coa/Verh-56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3" y="0"/>
            <a:ext cx="119732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предметной и методической компетентности педагогических работников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04653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098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128869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2526516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  <a:gridCol w="2526516"/>
              </a:tblGrid>
              <a:tr h="5623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достижения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725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профессиональных дефицитов педагогов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и конкретизация профессиональных дефицитов педагогов на основании: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Анкеты профессиональных дефицитов;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Анкеты профессиональных образовательных запросов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с выявленными  профессиональными дефицитами и запросами;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3517506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через: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обучение по программам дополнительного профессионального образования в соответствии с выявленными дефицитами;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-участие педагогов  в Педагогическом марафоне на площадке ФГБУ ФИОКО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участие педагогов в муниципальном методическом семинаре «Эффективные технологии психолого-педагогического сопровождения участников образовательных отношений школ с низкими образовательными результатами и школ, функционирующих в неблагоприятных социальных условиях»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октябрь 2022 г.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 апрель 2022 г.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заявки и прохождение КПК (методы диагностического и формирующего оценивания)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 вовлеченных в различные формы повышения уровня  профессиональной  компетентности;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педагогических работников с выявленными профессиональными затруднениями на 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FB0FCD-69C6-493F-81FB-6648DD3A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AEC8A4D-A49D-4329-AB02-0A5C695B5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01265"/>
              </p:ext>
            </p:extLst>
          </p:nvPr>
        </p:nvGraphicFramePr>
        <p:xfrm>
          <a:off x="-36511" y="20569"/>
          <a:ext cx="9180510" cy="67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107">
                  <a:extLst>
                    <a:ext uri="{9D8B030D-6E8A-4147-A177-3AD203B41FA5}">
                      <a16:colId xmlns="" xmlns:a16="http://schemas.microsoft.com/office/drawing/2014/main" val="1847831379"/>
                    </a:ext>
                  </a:extLst>
                </a:gridCol>
                <a:gridCol w="1106967">
                  <a:extLst>
                    <a:ext uri="{9D8B030D-6E8A-4147-A177-3AD203B41FA5}">
                      <a16:colId xmlns="" xmlns:a16="http://schemas.microsoft.com/office/drawing/2014/main" val="1119902341"/>
                    </a:ext>
                  </a:extLst>
                </a:gridCol>
                <a:gridCol w="2876718">
                  <a:extLst>
                    <a:ext uri="{9D8B030D-6E8A-4147-A177-3AD203B41FA5}">
                      <a16:colId xmlns="" xmlns:a16="http://schemas.microsoft.com/office/drawing/2014/main" val="1012979946"/>
                    </a:ext>
                  </a:extLst>
                </a:gridCol>
                <a:gridCol w="2876718"/>
              </a:tblGrid>
              <a:tr h="5176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 достижения результата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8054431"/>
                  </a:ext>
                </a:extLst>
              </a:tr>
              <a:tr h="1395111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Сетевое взаимодействие между школами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 – декабрь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профессионального общения, обмена опытом (посещения учителями школы мастер-классов и открытых уроков эффективных педагогов в других образовательных организациях (МОБУ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Бережковская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ООШ»,           МОБУ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Волховская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 № 5»)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доли педагогов, участвующих в профессиональном общении, обмене опытом (посещении учителями школы мастер-классов и открытых уроков эффективных педагогов в других образовательных организаций на 20%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480098"/>
                  </a:ext>
                </a:extLst>
              </a:tr>
              <a:tr h="98095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«наставничества» (для учителя географии, биологии, химии,  русского языка и литературы, педагога-психолога)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– декабрь 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подготовки педагогов и введение практики «наставничества» с педагогами других школ (круглый стол, совместные заседания, карта рефлексии молодых педагогов).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«наставник-наставляемый» по выявленным профессиональным затруднениям;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7721876"/>
                  </a:ext>
                </a:extLst>
              </a:tr>
              <a:tr h="389909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Рабочие совещания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советы: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«Повышение качества образования: основные проблемы и перспективы развития».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профессиональной компетентности педагога, как  условие  реализации требований   ФГОС» «Профессиональная педагогическая ИКТ компетентность  как требование профессионального стандарта»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содержания образования в контексте развития функциональной грамотности школьников на всех уровнях обучения»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2022 г.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2022 г.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2022 г.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2022 г.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регулярного группового, индивидуального анализа и обсуждения педагогами результатов, достижений и проблем преподавания на методических объединениях, педсоветах.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педагогических работников, участвующих в   распространении  собственного опыта и конкурсах на 20%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86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219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E2A988D-1A8E-4FA9-9DFE-68B24C0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42044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923">
                  <a:extLst>
                    <a:ext uri="{9D8B030D-6E8A-4147-A177-3AD203B41FA5}">
                      <a16:colId xmlns="" xmlns:a16="http://schemas.microsoft.com/office/drawing/2014/main" val="2177436200"/>
                    </a:ext>
                  </a:extLst>
                </a:gridCol>
                <a:gridCol w="1098203">
                  <a:extLst>
                    <a:ext uri="{9D8B030D-6E8A-4147-A177-3AD203B41FA5}">
                      <a16:colId xmlns="" xmlns:a16="http://schemas.microsoft.com/office/drawing/2014/main" val="2396208669"/>
                    </a:ext>
                  </a:extLst>
                </a:gridCol>
                <a:gridCol w="2853937">
                  <a:extLst>
                    <a:ext uri="{9D8B030D-6E8A-4147-A177-3AD203B41FA5}">
                      <a16:colId xmlns="" xmlns:a16="http://schemas.microsoft.com/office/drawing/2014/main" val="776096558"/>
                    </a:ext>
                  </a:extLst>
                </a:gridCol>
                <a:gridCol w="2853937"/>
              </a:tblGrid>
              <a:tr h="12254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 достижения результатов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8711732"/>
                  </a:ext>
                </a:extLst>
              </a:tr>
              <a:tr h="23526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Тренинг «Просто поверь в себя»</a:t>
                      </a:r>
                    </a:p>
                    <a:p>
                      <a:endParaRPr kumimoji="0"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Тренинг «Спасательный круг»</a:t>
                      </a:r>
                      <a:r>
                        <a:rPr kumimoji="0" lang="ru-RU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ru-RU" sz="12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Сказкотерапия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самопознания через психологическую сказку»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апрель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Май 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Октябрь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тренингов, направленных на повышение психолого-педагогической компетентности учителей (компетентности в вопросах работы с обучающимися, находящимися в сложной социальной ситуации)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 вовлеченных в различные формы повышения уровня  профессиональной  компетентности;  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050966"/>
                  </a:ext>
                </a:extLst>
              </a:tr>
              <a:tr h="238539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Открытые уроки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Сентябрь-декабрь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учителями, прошедшими курсы повышения квалификации, мероприятий, направленных на повышение профессионального уровня коллег (мастер-классы, обучающие семинары, открытые уроки)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открытых уроков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учителей, применяющих  в своей деятельности современные интернет – ресурсы на 25%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2819341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проекта, обсуждение планов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876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13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203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Несформированность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внутришкольной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системы повышения квалификации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57196"/>
              </p:ext>
            </p:extLst>
          </p:nvPr>
        </p:nvGraphicFramePr>
        <p:xfrm>
          <a:off x="35496" y="928669"/>
          <a:ext cx="9073008" cy="6130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782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111329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2487259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  <a:gridCol w="2669638"/>
              </a:tblGrid>
              <a:tr h="26808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достижения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6776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профессиональных дефицитов педагогов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и конкретизация профессиональных дефицитов педагогов на основании: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Анкеты профессиональных дефицитов;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Анкеты профессиональных образовательных запросов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внутришкольной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повышения квалификации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с выявленными  профессиональными дефицитами и запросами; 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тематики КПК в соответствии с выявленными дефицитами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заявки и прохождение КПК (методы диагностического и формирующего оценивания)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педагогов, прошедших КПК в соответствии с выявленными дефицитами;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  <a:tr h="1233271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1.Проведение педагогами (прошедшими курсовую подготовку) семинаров, обучающих тренингов, мастер-классов.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2.Организация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взаимопосещения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уроков с последующим самоанализом и анализом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Сентябрь-декабрь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профессионального общения, обмена опытом (посещения учителями школы мастер-классов и открытых уроков)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педагогов, демонстрирующих в своей работе актуальные практики, полученные на курсах повышения квалификации, семинарах, мероприятиях по обмену опытом;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Качество профессионального взаимодействия между учителями школы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7403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 семинары: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Обзор Интернет-ресурсов в помощь педагогу.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Веб-технологии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Образовательный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веб-квест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2.Электронные и образовательные ресурсы. Правила и требования к созданию учебных презентаций в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MSPowerPoint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Создание интерактивных дидактических материалов в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MSExcel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всеми педагогическими работниками ИКТ до уровня свободного самостоятельного использования их в качестве, как современного средства информационного обмена, так и  эффективного педагогического средства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доли педагогов использующих в своей работе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интернет-ресурсы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веб-технологии на 25%;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педагогов использующих в работе интерактивные дидактические материалы;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20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доля обучающихся с рисками учебной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422836"/>
              </p:ext>
            </p:extLst>
          </p:nvPr>
        </p:nvGraphicFramePr>
        <p:xfrm>
          <a:off x="107504" y="928669"/>
          <a:ext cx="8928991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885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2497991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  <a:gridCol w="2497991"/>
              </a:tblGrid>
              <a:tr h="479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достижения результатов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677692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1.Анкетирование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родителей 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обучающихся «И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нтересы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увлечения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детей».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2.Родительское собрание по теме: «Успешность обучения: от чего она зависит?»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3.Родительский лекторий: «Условия хорошей успеваемости и благополучия ребенка в школе».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4.Консультации, индивидуальные беседы с родителями.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5.Привлечение родителей к школьным  мероприятиям.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(общешкольные мероприятия, акции, мероприятия по плану воспитательной работы).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Май- декабрь 2022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1.Создание банка данных: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-индивидуальные когнитивные способности детей;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-учебные возможности обучающихся;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2.Повышение родительской мотивации к контролю за успеваемостью обучающихся.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3.Увеличение количества родителей, принимающих активное участие в жизни ОО.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 и родителей, участвующих в анкетировании;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родителей участвующих в родительских собраниях, лекториях;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 доли родителей, принимающих активное участие в жизни ОО.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муниципальном методическом семинаре «Эффективные технологии психолого-педагогического сопровождения участников образовательных отношений школ с низкими образовательными результатами и школ, функционирующих в неблагоприятных социальных условиях».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   «Преодоление школьной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неуспешности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эффективные приемы обучения»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Практико-ориентированный семинар: «Формирующее оценивание».</a:t>
                      </a: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 2022 г.</a:t>
                      </a: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2022 г.</a:t>
                      </a: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Усовершенствование системы взаимодействия с педагогом-психологом, с </a:t>
                      </a:r>
                      <a:r>
                        <a:rPr kumimoji="0" lang="ru-RU" sz="12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классным</a:t>
                      </a:r>
                      <a:r>
                        <a:rPr kumimoji="0" lang="ru-RU" sz="120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руководителем,</a:t>
                      </a:r>
                      <a:r>
                        <a:rPr kumimoji="0" lang="ru-RU" sz="12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родителями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учащихся, в решении задач по успешности обучения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педагогов принимавших участие  в семинарах;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E2A988D-1A8E-4FA9-9DFE-68B24C0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66277"/>
              </p:ext>
            </p:extLst>
          </p:nvPr>
        </p:nvGraphicFramePr>
        <p:xfrm>
          <a:off x="-1" y="0"/>
          <a:ext cx="9144001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880">
                  <a:extLst>
                    <a:ext uri="{9D8B030D-6E8A-4147-A177-3AD203B41FA5}">
                      <a16:colId xmlns="" xmlns:a16="http://schemas.microsoft.com/office/drawing/2014/main" val="2177436200"/>
                    </a:ext>
                  </a:extLst>
                </a:gridCol>
                <a:gridCol w="1102567">
                  <a:extLst>
                    <a:ext uri="{9D8B030D-6E8A-4147-A177-3AD203B41FA5}">
                      <a16:colId xmlns="" xmlns:a16="http://schemas.microsoft.com/office/drawing/2014/main" val="2396208669"/>
                    </a:ext>
                  </a:extLst>
                </a:gridCol>
                <a:gridCol w="2865277">
                  <a:extLst>
                    <a:ext uri="{9D8B030D-6E8A-4147-A177-3AD203B41FA5}">
                      <a16:colId xmlns="" xmlns:a16="http://schemas.microsoft.com/office/drawing/2014/main" val="776096558"/>
                    </a:ext>
                  </a:extLst>
                </a:gridCol>
                <a:gridCol w="2865277"/>
              </a:tblGrid>
              <a:tr h="874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 достижения результатов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8711732"/>
                  </a:ext>
                </a:extLst>
              </a:tr>
              <a:tr h="593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1.Диагностика и анализ индивидуальных особенностей познавательных процессов обучающихся с трудностями в обучении.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Оказание психолого-педагогической помощи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обучающимся: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тренингов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мотивации учебной деятельности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2.Педагогический консилиум «Организация обучения с учетом индивидуальных психофизиологических особенностей».</a:t>
                      </a:r>
                    </a:p>
                  </a:txBody>
                  <a:tcPr marL="66675" marR="66675" marT="66675" marB="6667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Сентябрь-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2022 г.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1.Повышение мотивации у  обучающихся.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2.Снижение доли обучающихся  с низкой мотивацией.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обучающихся,   демонстрирующих положительную динамику в освоении образовательной программы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365" marR="193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281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13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70F4EF-D3B4-48F0-8FCB-9F02416C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3B531-F8CA-4CC4-8033-12D64C80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52839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2724F6F-286E-4651-84D7-70582B47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C30DC54-C1D9-4529-A18C-192F0C6D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образовательное учреждение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Усадищенская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школа»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– Школа) расположена в д. Усадище, административном центре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Усадищенского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поселения. В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Усадищенское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населенных пунктов.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Усадище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находиться 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расстоянии 34 км от г. Волхова, 165 км от г. Санкт-Петербург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Большинство семей обучающихся проживают в домах типовой застройки: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процентов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рядом со школой,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 процентов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в близлежащих деревнях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Сорокино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Подвязье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Ручьи,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Славково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Мыслино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Леоновщина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Основным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видом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Школы является реализация общеобразовательных программ дошкольного, начального общего, основного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общего и среднего общего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 descr="https://avatars.mds.yandex.net/get-realty/1697958/offer.5408757807098348537.5235018074181978069/lar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b="23317"/>
          <a:stretch/>
        </p:blipFill>
        <p:spPr bwMode="auto">
          <a:xfrm>
            <a:off x="4572000" y="3857628"/>
            <a:ext cx="4393983" cy="2724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Ульяна\Desktop\img_20191115_135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714744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9591" cy="10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18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16561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Усадищенская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трудятся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педагогов.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85992"/>
          <a:ext cx="4214842" cy="3286147"/>
        </p:xfrm>
        <a:graphic>
          <a:graphicData uri="http://schemas.openxmlformats.org/drawingml/2006/table">
            <a:tbl>
              <a:tblPr/>
              <a:tblGrid>
                <a:gridCol w="2361244"/>
                <a:gridCol w="1853598"/>
              </a:tblGrid>
              <a:tr h="66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Кв.категория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4-23,5%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Первая 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5-29,4%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Соответствие 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3-17,6%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 категории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5-29,4%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Молодой специалист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4-23,5%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29119"/>
              </p:ext>
            </p:extLst>
          </p:nvPr>
        </p:nvGraphicFramePr>
        <p:xfrm>
          <a:off x="5000628" y="2285989"/>
          <a:ext cx="3714775" cy="3317895"/>
        </p:xfrm>
        <a:graphic>
          <a:graphicData uri="http://schemas.openxmlformats.org/drawingml/2006/table">
            <a:tbl>
              <a:tblPr/>
              <a:tblGrid>
                <a:gridCol w="1997791"/>
                <a:gridCol w="1716984"/>
              </a:tblGrid>
              <a:tr h="37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Стаж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Менее 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От 2 до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От 5 до 15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От 15 до 20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6285" indent="-22860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От  20 до 30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Свыше 30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30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4C19A1-1B5F-4EBA-BFC6-11B85CE8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28"/>
            <a:ext cx="8329642" cy="2567208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 Школы позволяет реализовывать в полной мере образовательные программы. В Школе оборудованы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кабинетов,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оснащены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мультимедийной техникой, в том числе: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−− кабинет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 и биологии,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физики,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математики, русского языка, английского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 2 , истории и обществознания 2, начальных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компьютеров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учеников и рабочий компьютер учителя.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здании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есть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зал, библиотека. На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 этаже оборудованы столовая 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пищеблок, медицинский кабинет.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1026" name="Picture 2" descr="C:\Users\3806~1\AppData\Local\Temp\7zO0DBB1069\IMG_2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3289296" cy="246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fs00.infourok.ru/images/doc/180/20642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14620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Товарищеская встреча, изображение №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857760"/>
            <a:ext cx="3987797" cy="183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Лига безопасного интернета, изображение №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175" y="4286256"/>
            <a:ext cx="2735825" cy="205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439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3BFBC2-5FCA-4B58-93DF-268E3F70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аркеры низких результатов, выявленные в результате внутришкольного контроля до вхождения в проект «500+»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E28B8-325F-489E-8B69-8FBF49C9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Маркером низких образовательных результатов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низкая успеваемость  и качество выполнения Всероссийских проверочных работ  в 2021 году по русскому языку в 5 классе, биологии в 5, 6 классе, географии  в 7 классе.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928935"/>
          <a:ext cx="8572561" cy="3634832"/>
        </p:xfrm>
        <a:graphic>
          <a:graphicData uri="http://schemas.openxmlformats.org/drawingml/2006/table">
            <a:tbl>
              <a:tblPr/>
              <a:tblGrid>
                <a:gridCol w="1000132"/>
                <a:gridCol w="785818"/>
                <a:gridCol w="785818"/>
                <a:gridCol w="571504"/>
                <a:gridCol w="571504"/>
                <a:gridCol w="571504"/>
                <a:gridCol w="521217"/>
                <a:gridCol w="676598"/>
                <a:gridCol w="680078"/>
                <a:gridCol w="961267"/>
                <a:gridCol w="766464"/>
                <a:gridCol w="680657"/>
              </a:tblGrid>
              <a:tr h="2637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писавших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выполнили работу на: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усп-ть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кач-во,%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доверительный интервал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ср.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тест-ый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балл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вып-ия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11,08-24,67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87,5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12,43-17,57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51,7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10,90-14,74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12,8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8,88-14,12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1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5F555-CC8C-4E80-B2FB-DFBB5FBC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нализ рискового профиля в проекте «500+»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6DEB3A4-DAB2-4B78-907A-02285C46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06742"/>
              </p:ext>
            </p:extLst>
          </p:nvPr>
        </p:nvGraphicFramePr>
        <p:xfrm>
          <a:off x="35496" y="764704"/>
          <a:ext cx="9108504" cy="609329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149796">
                  <a:extLst>
                    <a:ext uri="{9D8B030D-6E8A-4147-A177-3AD203B41FA5}">
                      <a16:colId xmlns="" xmlns:a16="http://schemas.microsoft.com/office/drawing/2014/main" val="2551890124"/>
                    </a:ext>
                  </a:extLst>
                </a:gridCol>
                <a:gridCol w="5958708">
                  <a:extLst>
                    <a:ext uri="{9D8B030D-6E8A-4147-A177-3AD203B41FA5}">
                      <a16:colId xmlns="" xmlns:a16="http://schemas.microsoft.com/office/drawing/2014/main" val="1517470076"/>
                    </a:ext>
                  </a:extLst>
                </a:gridCol>
              </a:tblGrid>
              <a:tr h="4902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Факторы риска (только актуальные для ОО)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Краткое описание мер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/>
                </a:tc>
                <a:extLst>
                  <a:ext uri="{0D108BD9-81ED-4DB2-BD59-A6C34878D82A}">
                    <a16:rowId xmlns="" xmlns:a16="http://schemas.microsoft.com/office/drawing/2014/main" val="2656359695"/>
                  </a:ext>
                </a:extLst>
              </a:tr>
              <a:tr h="140075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Низкий уровень оснащения школы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национального проекта «Образование» создание центра «Точка роста»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естественно-научной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технологической направленности на базе ОО. Оснащение современным оборудованием кабинетов физики, технологии, химии и биологии.</a:t>
                      </a:r>
                      <a:endParaRPr lang="ru-RU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6825252"/>
                  </a:ext>
                </a:extLst>
              </a:tr>
              <a:tr h="84045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Дефицит педагогических кадров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Данный рисковый профиль не выбран для работы, т.к. на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школе ведется преподавание всех предметов, вакансий нет.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педагоги имеют профильное образование.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 anchor="ctr"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2831934"/>
                  </a:ext>
                </a:extLst>
              </a:tr>
              <a:tr h="25213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Недостаточная предметная и методическая компетентность педагогических работников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профессиональных дефицитов педагогов.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тематики КПК в соответствии с выявленными дефицитами.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Сетевое взаимодействие между школами.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«наставничества» (для учителей географии, русского языка и литературы, биологии и химии).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рабочих совещаний,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советов,заседаний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методических объединений, консультационных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часов,открытых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уроков.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537441"/>
                  </a:ext>
                </a:extLst>
              </a:tr>
              <a:tr h="84045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4.Риски низкой адаптивности учебного процесса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Работу над данным фактором риска будем реализовывать   через повышение предметной и методической компетентности педагогических работников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515" marR="23515" marT="0" marB="0" anchor="ctr"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5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68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D9BF1-A3C3-45C1-8A0F-C83B09F1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31586C4-7178-47BD-ADFB-50669D35E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66023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531884">
                  <a:extLst>
                    <a:ext uri="{9D8B030D-6E8A-4147-A177-3AD203B41FA5}">
                      <a16:colId xmlns="" xmlns:a16="http://schemas.microsoft.com/office/drawing/2014/main" val="3169080792"/>
                    </a:ext>
                  </a:extLst>
                </a:gridCol>
                <a:gridCol w="5612116">
                  <a:extLst>
                    <a:ext uri="{9D8B030D-6E8A-4147-A177-3AD203B41FA5}">
                      <a16:colId xmlns="" xmlns:a16="http://schemas.microsoft.com/office/drawing/2014/main" val="235720311"/>
                    </a:ext>
                  </a:extLst>
                </a:gridCol>
              </a:tblGrid>
              <a:tr h="3427991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5.Несформированность </a:t>
                      </a:r>
                      <a:r>
                        <a:rPr kumimoji="0"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внутришкольной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повышения квалификации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профессиональных дефицитов педагогов.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тематики КПК в соответствии с выявленными дефицитами. 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</a:t>
                      </a:r>
                      <a:r>
                        <a:rPr kumimoji="0"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внутришкольной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повышения квалификации.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профессионального общения, обмена опытом (посещения учителями школы мастер-классов и открытых уроков).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всеми педагогическими работниками  ИКТ до уровня свободного самостоятельного использования их в качестве, как современного  средства информационного обмена, так и  эффективного педагогического средства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473601"/>
                  </a:ext>
                </a:extLst>
              </a:tr>
              <a:tr h="2568467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Высокая доля обучающихся с рисками учебной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неуспешности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психолого-педагогической помощи обучающимся (консультации школьного психолога, тренинги, коррекционные занятия). Индивидуализация и дифференциация процесса обучения. Организация и проведение всеобучей для родителей. Вовлечение родителей в различные виды  общественной, спортивной, художественной деятельности. Взаимодействие ОО, семьи, внешкольных учреждений, общественности в воспитательной работе с детьми и подростками.   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815078"/>
                  </a:ext>
                </a:extLst>
              </a:tr>
              <a:tr h="86154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Высокая доля обучающихся с ОВЗ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95325" algn="l"/>
                        </a:tabLs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Данный рисковый профиль не выбран, т.к в нашей школе из 117 человек  9 человека ОВЗ (7,7%), кроме того два обучающийся с ОВЗ в 2022 году заканчивают школу.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942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D9BF1-A3C3-45C1-8A0F-C83B09F1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31586C4-7178-47BD-ADFB-50669D35E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76771"/>
              </p:ext>
            </p:extLst>
          </p:nvPr>
        </p:nvGraphicFramePr>
        <p:xfrm>
          <a:off x="-32658" y="0"/>
          <a:ext cx="9213169" cy="685799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558601">
                  <a:extLst>
                    <a:ext uri="{9D8B030D-6E8A-4147-A177-3AD203B41FA5}">
                      <a16:colId xmlns="" xmlns:a16="http://schemas.microsoft.com/office/drawing/2014/main" val="3169080792"/>
                    </a:ext>
                  </a:extLst>
                </a:gridCol>
                <a:gridCol w="5654568">
                  <a:extLst>
                    <a:ext uri="{9D8B030D-6E8A-4147-A177-3AD203B41FA5}">
                      <a16:colId xmlns="" xmlns:a16="http://schemas.microsoft.com/office/drawing/2014/main" val="235720311"/>
                    </a:ext>
                  </a:extLst>
                </a:gridCol>
              </a:tblGrid>
              <a:tr h="1551105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Низкое качество преодоления языковых и культурных барьеров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Данный рисковый профиль не актуален для школы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CDFF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473601"/>
                  </a:ext>
                </a:extLst>
              </a:tr>
              <a:tr h="3309002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Пониженный уровень качества школьного благополучия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Проанализировав данный профиль, пришли к выводу, что он не актуален: из бесед и анкетирования обучающихся  выяснили, что ученики не поняли значения слова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буллинг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Обращений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субьектов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образовательного процесса в службу медиации, созданную в школе, не было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CDFF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815078"/>
                  </a:ext>
                </a:extLst>
              </a:tr>
              <a:tr h="1997892"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Низкий уровень вовлеченности родителей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95325" algn="l"/>
                        </a:tabLs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Работу над данным фактором риска будем реализовывать   через вовлеченность родителей в учебный процесс снижая долю обучающихся с рисками учебной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неуспешности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aseline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030" marR="47030" marT="0" marB="0" anchor="ctr"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942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91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Низкий уровень оснащения школы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198198"/>
              </p:ext>
            </p:extLst>
          </p:nvPr>
        </p:nvGraphicFramePr>
        <p:xfrm>
          <a:off x="0" y="764704"/>
          <a:ext cx="9144000" cy="6093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232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149844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2573462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  <a:gridCol w="2573462"/>
              </a:tblGrid>
              <a:tr h="5045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 достижения результата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669813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Внутренний аудит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материально-технической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базы.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по повышению уровня оснащения учебных кабинетов физики, химии, биологии, технологии  к началу 2022-2023 учебного года. Перечень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еобходимого оборудования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 обучения с учетом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результатов мониторинга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кабинетов, оснащенных компьютерным мультимедийным, презентационным оборудованием;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демонстрационным оборудованием  кабинетов  физики, химии, биологии, технологии;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удовлетворённости участников образовательных отношений качеством и наличием учебных материалов;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 которые демонстрируют в своей работе актуальные практики, полученные на курсах повышения квалификации, семинарах, мероприятиях по обмену опытом;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вовлеченности обучающихся во внеурочную деятельность;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шахматной зоны в рекреации  на втором этаже;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208726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оборудования по программе «Точка роста»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кабинетов цифровым и учебным оборудованием.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июль-август 2022 г.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Обновление и оснащение лабораторий (физическая, химическая, биологическая, технологическая), ремонт помещений школы.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удовлетворённости участников образовательных отношений качеством и наличием учебных материалов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1643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 шахматной зоны в рекреации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втором этаже школы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2022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шахматной  школы. Сохранение психофизического здоровья обучающихся, зоны в рекреации на втором этаже способствующего их оптимальной включенности в образовательную  и внеурочную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5549</TotalTime>
  <Words>2050</Words>
  <Application>Microsoft Office PowerPoint</Application>
  <PresentationFormat>Экран (4:3)</PresentationFormat>
  <Paragraphs>361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ОБЩЕОБРАЗОВАТЕЛЬНОЕ УЧРЕЖДЕНИЕ  «УСАДИЩЕНСКАЯ СРЕДНЯЯ ОБЩЕОБРАЗОВАТЕЛЬНАЯ ШКОЛА»</vt:lpstr>
      <vt:lpstr>Презентация PowerPoint</vt:lpstr>
      <vt:lpstr>Педагогический коллектив</vt:lpstr>
      <vt:lpstr>       Материально-техническое обеспечение Школы позволяет реализовывать в полной мере образовательные программы. В Школе оборудованы 16 учебных кабинетов, 14 оснащены мультимедийной техникой, в том числе: −− кабинет химии и биологии, физики, математики, русского языка, английского языка 2 , истории и обществознания 2, начальных классов 4. В кабинете информатики 10 компьютеров для работы учеников и рабочий компьютер учителя. В здании учреждения есть спортивный зал, библиотека. На первом этаже оборудованы столовая и пищеблок, медицинский кабинет. </vt:lpstr>
      <vt:lpstr>Маркеры низких результатов, выявленные в результате внутришкольного контроля до вхождения в проект «500+»</vt:lpstr>
      <vt:lpstr>Анализ рискового профиля в проекте «500+»</vt:lpstr>
      <vt:lpstr>Презентация PowerPoint</vt:lpstr>
      <vt:lpstr>Презентация PowerPoint</vt:lpstr>
      <vt:lpstr>Низкий уровень оснащения школы</vt:lpstr>
      <vt:lpstr>Повышение предметной и методической компетентности педагогических работников</vt:lpstr>
      <vt:lpstr>Презентация PowerPoint</vt:lpstr>
      <vt:lpstr>Презентация PowerPoint</vt:lpstr>
      <vt:lpstr>Несформированность внутришкольной системы повышения квалификации</vt:lpstr>
      <vt:lpstr>Высокая доля обучающихся с рисками учебной неуспешности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Директор</cp:lastModifiedBy>
  <cp:revision>435</cp:revision>
  <dcterms:created xsi:type="dcterms:W3CDTF">2007-03-18T11:08:10Z</dcterms:created>
  <dcterms:modified xsi:type="dcterms:W3CDTF">2022-04-25T08:15:09Z</dcterms:modified>
</cp:coreProperties>
</file>