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72" r:id="rId3"/>
    <p:sldId id="279" r:id="rId4"/>
    <p:sldId id="290" r:id="rId5"/>
    <p:sldId id="285" r:id="rId6"/>
    <p:sldId id="281" r:id="rId7"/>
    <p:sldId id="282" r:id="rId8"/>
    <p:sldId id="286" r:id="rId9"/>
    <p:sldId id="287" r:id="rId10"/>
    <p:sldId id="288" r:id="rId11"/>
    <p:sldId id="283" r:id="rId12"/>
    <p:sldId id="284" r:id="rId13"/>
    <p:sldId id="289" r:id="rId14"/>
    <p:sldId id="273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7F0B6-02A0-4234-9106-BC686FDFEE8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9005-1EFF-4735-A81D-0C09BB16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3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624" y="242047"/>
            <a:ext cx="10717305" cy="380878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Опыт работы МБОУ «СОШ № 1» </a:t>
            </a:r>
            <a:b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 проекте 500+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129" y="4625787"/>
            <a:ext cx="11900647" cy="2232213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Муниципального бюджетного общеобразовательного учреждения </a:t>
            </a:r>
          </a:p>
          <a:p>
            <a:pPr algn="ctr">
              <a:lnSpc>
                <a:spcPct val="11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Средняя общеобразовательная школа № 1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 </a:t>
            </a:r>
          </a:p>
          <a:p>
            <a:pPr algn="ctr">
              <a:lnSpc>
                <a:spcPct val="11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 Сосновый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Бор</a:t>
            </a:r>
          </a:p>
          <a:p>
            <a:pPr algn="ctr">
              <a:lnSpc>
                <a:spcPct val="11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22 апреля 2022 года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Пониженный уровень качества школьной образовательной и воспитательной среды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450" y="1320800"/>
            <a:ext cx="501360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школьного благополучия через создание благоприятных условий для развития каждого ребёнка независимо от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поддержку для классных руководителей по вопросам организации адаптации учащихся категории «трудные»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Модернизировать сайт школы для проведения просветительской работы с учащимися и их родителями через сеть Интернет.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циклограмму проведения совместных проектов семьи и школы.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18747" y="1320800"/>
            <a:ext cx="52449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и показатели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«Успешный классный руководитель», направленный на оказание помощи в адаптации учащихся категории «трудные».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на официальном сайте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«Школа успеха».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циклограмма проведения совместных проектов семьи и школы.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43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766" y="491958"/>
            <a:ext cx="96096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3: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для школы карта урока «Анализ современного урока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30 % педагогов, демонстрируют в своей работе актуальные практики, полученные на семинарах, курсах повышения квалификации, мероприятиях по обмену опытом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педагогов включены в активную деятельность методических объединений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внедрен в образовательный процесс универсальный алгоритм использования системы формирующего оценивания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2 тренинга для педагогов «Формирующее оценивание как способ адаптивности учебного процесса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9: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тренинги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«Успешный классный руководитель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памятка для классного руководителя «Современные методы активного взаимодействия с родителями учащихся с низкими образовательными результатами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образовательной организации создан раздел «Школа успеха» для проведения просветительской работы с учащимися с низкими образовательными результатами,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поведением и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совместные проекты семьи и школы согласно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23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766" y="864937"/>
            <a:ext cx="96096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3: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анализ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форм методической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 представила 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Педагогическом совете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заседание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совета школы по теме «Актуализация школьной модели методической службы»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4: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изучила технологии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и представила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ШМО выбрали 1 технику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наиболее подходящую к их предмету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применяют технику формирующего оценивания, рекомендованную ШМО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9: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проводит 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методов активного взаимодействия классного руководителя с учащимися с низкими образовательными результатами,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образовательной организации создан раздел «Школа успеха» для проведения просветительской работы с учащимися с низкими образовательными результатами,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поведением и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4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критерии, по которым будет осуществлять наличие динамики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66" y="1581631"/>
            <a:ext cx="96096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неуспевающих учащихся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обучения НОО, ООО, СОО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педагогов, принявших участие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конкурсах педагогического мастерства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ставших призерами конкурсов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родителей, принявших участие в совместных проектах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согласно циклограммы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3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555" y="2372496"/>
            <a:ext cx="9801196" cy="2372497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Благодарю </a:t>
            </a:r>
            <a:r>
              <a:rPr lang="ru-RU" sz="5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624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5" y="3512893"/>
            <a:ext cx="3157517" cy="29987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021" y="1082995"/>
            <a:ext cx="3720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 и поддержки школ с низкими результатами обучения и школ, функционирующих в неблагоприятных социальных условиях на 2020-2022 годы</a:t>
            </a:r>
          </a:p>
        </p:txBody>
      </p:sp>
      <p:pic>
        <p:nvPicPr>
          <p:cNvPr id="1026" name="Picture 2" descr="https://center-si.ru/wp-content/uploads/2019/08/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6" y="436373"/>
            <a:ext cx="2678241" cy="26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7440" flipH="1">
            <a:off x="5802684" y="2143401"/>
            <a:ext cx="1966790" cy="2874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95021" y="4427470"/>
            <a:ext cx="37201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компетентности современного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ФГОС»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«Школа – территория чтения»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90" y="1506723"/>
            <a:ext cx="4147894" cy="41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009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образовательной организации на начало участия в проекте «500+»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009" y="1139097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постройки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 обучающихся, представляющих 18 национальностей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обучающихся с ОВЗ, включая детей-инвалидов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обучающихся,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имеющих гражданства РФ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обучающихся, относящиеся к категории дети-сироты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старый район города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родителей без высшего образования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gde.ru/images/img_ru/474x354/de/7d/de7da50185c00fc8c3ced0c700cb32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7" b="14755"/>
          <a:stretch/>
        </p:blipFill>
        <p:spPr bwMode="auto">
          <a:xfrm>
            <a:off x="6351529" y="4218580"/>
            <a:ext cx="5575347" cy="239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68" y="1358730"/>
            <a:ext cx="3213708" cy="25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8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низких результ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тов, выявленные в результате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до вхождения в проект «500+»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570976"/>
              </p:ext>
            </p:extLst>
          </p:nvPr>
        </p:nvGraphicFramePr>
        <p:xfrm>
          <a:off x="180639" y="1320800"/>
          <a:ext cx="11550149" cy="4743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9618">
                  <a:extLst>
                    <a:ext uri="{9D8B030D-6E8A-4147-A177-3AD203B41FA5}">
                      <a16:colId xmlns:a16="http://schemas.microsoft.com/office/drawing/2014/main" val="3728985265"/>
                    </a:ext>
                  </a:extLst>
                </a:gridCol>
                <a:gridCol w="2745700">
                  <a:extLst>
                    <a:ext uri="{9D8B030D-6E8A-4147-A177-3AD203B41FA5}">
                      <a16:colId xmlns:a16="http://schemas.microsoft.com/office/drawing/2014/main" val="3921843621"/>
                    </a:ext>
                  </a:extLst>
                </a:gridCol>
                <a:gridCol w="1344831">
                  <a:extLst>
                    <a:ext uri="{9D8B030D-6E8A-4147-A177-3AD203B41FA5}">
                      <a16:colId xmlns:a16="http://schemas.microsoft.com/office/drawing/2014/main" val="3000118650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изм*.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590546"/>
                  </a:ext>
                </a:extLst>
              </a:tr>
              <a:tr h="3024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оснащения школы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60747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материалы (качество, наличие)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 балльная  шкала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465177"/>
                  </a:ext>
                </a:extLst>
              </a:tr>
              <a:tr h="3024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педагогических кадров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68966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Нехватка педагогов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04114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Нехватка психологов, логопедов, социальных педагогов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135317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Нехватка вспомогательного (не педагогического) персонала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307580"/>
                  </a:ext>
                </a:extLst>
              </a:tr>
              <a:tr h="3024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предметная и методическая компетентность педагогических работников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2964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родителей, неудовлетворенных качеством обучения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060479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обучающимися качества преподавания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 балльная  шкала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984929"/>
                  </a:ext>
                </a:extLst>
              </a:tr>
              <a:tr h="509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использования цифровых образовательных ресурсов учителями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 балльная  шкала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025043"/>
                  </a:ext>
                </a:extLst>
              </a:tr>
              <a:tr h="3024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низкой адаптивности учебного процесса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00125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элементов формирующего оценивания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100-балльная  шкала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948770"/>
                  </a:ext>
                </a:extLst>
              </a:tr>
              <a:tr h="3024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низкой адаптивности учебного процесса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17858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современных педагогических технологий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 балльная  шкала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489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0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1700"/>
              </p:ext>
            </p:extLst>
          </p:nvPr>
        </p:nvGraphicFramePr>
        <p:xfrm>
          <a:off x="180638" y="1320796"/>
          <a:ext cx="11550149" cy="5430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9618">
                  <a:extLst>
                    <a:ext uri="{9D8B030D-6E8A-4147-A177-3AD203B41FA5}">
                      <a16:colId xmlns:a16="http://schemas.microsoft.com/office/drawing/2014/main" val="681076129"/>
                    </a:ext>
                  </a:extLst>
                </a:gridCol>
                <a:gridCol w="2745698">
                  <a:extLst>
                    <a:ext uri="{9D8B030D-6E8A-4147-A177-3AD203B41FA5}">
                      <a16:colId xmlns:a16="http://schemas.microsoft.com/office/drawing/2014/main" val="1014132447"/>
                    </a:ext>
                  </a:extLst>
                </a:gridCol>
                <a:gridCol w="1344833">
                  <a:extLst>
                    <a:ext uri="{9D8B030D-6E8A-4147-A177-3AD203B41FA5}">
                      <a16:colId xmlns:a16="http://schemas.microsoft.com/office/drawing/2014/main" val="400394692"/>
                    </a:ext>
                  </a:extLst>
                </a:gridCol>
              </a:tblGrid>
              <a:tr h="211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изм*.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861347"/>
                  </a:ext>
                </a:extLst>
              </a:tr>
              <a:tr h="2117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Несформированность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внутришкольной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повышения квалификации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500726"/>
                  </a:ext>
                </a:extLst>
              </a:tr>
              <a:tr h="359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профессионального взаимодействия между учителями школы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 балльная    шкала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978326"/>
                  </a:ext>
                </a:extLst>
              </a:tr>
              <a:tr h="539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учителей, включенных в процесс профессионального сопровождения после прохождения курсов повышения квалификации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89787"/>
                  </a:ext>
                </a:extLst>
              </a:tr>
              <a:tr h="21175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доля обучающихся с рисками учебной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неуспешности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21780"/>
                  </a:ext>
                </a:extLst>
              </a:tr>
              <a:tr h="539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которым учителя рекомендуют дополнительные занятия с целью ликвидации отставания от учебной программы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942135"/>
                  </a:ext>
                </a:extLst>
              </a:tr>
              <a:tr h="2117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доля обучающихся с ОВЗ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054102"/>
                  </a:ext>
                </a:extLst>
              </a:tr>
              <a:tr h="211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с ОВЗ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948653"/>
                  </a:ext>
                </a:extLst>
              </a:tr>
              <a:tr h="359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учителей, испытывающих неуверенность при работе с обучающимися с ОВЗ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817994"/>
                  </a:ext>
                </a:extLst>
              </a:tr>
              <a:tr h="2117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Низкое качество преодоления языковых и культурных барьеров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234420"/>
                  </a:ext>
                </a:extLst>
              </a:tr>
              <a:tr h="539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для которых русский язык не является родным или языком повседневного общения (по данным администрации ОО)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6–15%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180309"/>
                  </a:ext>
                </a:extLst>
              </a:tr>
              <a:tr h="2117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Пониженный уровень качества школьной образовательной и воспитательной среды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760635"/>
                  </a:ext>
                </a:extLst>
              </a:tr>
              <a:tr h="359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регулярно подвергающихся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буллингу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школе (по ответам обучающихся)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191698"/>
                  </a:ext>
                </a:extLst>
              </a:tr>
              <a:tr h="211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мотивации обучающихся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100-балльная шкала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091138"/>
                  </a:ext>
                </a:extLst>
              </a:tr>
              <a:tr h="2117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вовлеченности родителей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18085"/>
                  </a:ext>
                </a:extLst>
              </a:tr>
              <a:tr h="359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родителей, регулярно посещающих родительские собрания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071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низких результ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тов, выявленные в результате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до вхождения в проект «500+»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5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рискового профиля в проекте «500+»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07225"/>
              </p:ext>
            </p:extLst>
          </p:nvPr>
        </p:nvGraphicFramePr>
        <p:xfrm>
          <a:off x="479109" y="959877"/>
          <a:ext cx="11218105" cy="5898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2666">
                  <a:extLst>
                    <a:ext uri="{9D8B030D-6E8A-4147-A177-3AD203B41FA5}">
                      <a16:colId xmlns:a16="http://schemas.microsoft.com/office/drawing/2014/main" val="4290218903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383255843"/>
                    </a:ext>
                  </a:extLst>
                </a:gridCol>
                <a:gridCol w="7620514">
                  <a:extLst>
                    <a:ext uri="{9D8B030D-6E8A-4147-A177-3AD203B41FA5}">
                      <a16:colId xmlns:a16="http://schemas.microsoft.com/office/drawing/2014/main" val="187825059"/>
                    </a:ext>
                  </a:extLst>
                </a:gridCol>
              </a:tblGrid>
              <a:tr h="394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риска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Значимость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Верифицированные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/>
                </a:tc>
                <a:extLst>
                  <a:ext uri="{0D108BD9-81ED-4DB2-BD59-A6C34878D82A}">
                    <a16:rowId xmlns:a16="http://schemas.microsoft.com/office/drawing/2014/main" val="2802681026"/>
                  </a:ext>
                </a:extLst>
              </a:tr>
              <a:tr h="985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Низкий уровень оснащения школы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Проведенная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экспертиза данного риска выявила, некорректное толкование респондентами данного показателя. Результаты анкетирование выявили низкий процент по данному критерием в связи с тем, что централизованная закупка ТПО на целый класс за счет средств школы была заменена на покупку экземпляров ТПО для учителя, для последующего тиражирования пособий на специально выделенной для этого технике.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/>
                </a:tc>
                <a:extLst>
                  <a:ext uri="{0D108BD9-81ED-4DB2-BD59-A6C34878D82A}">
                    <a16:rowId xmlns:a16="http://schemas.microsoft.com/office/drawing/2014/main" val="865404008"/>
                  </a:ext>
                </a:extLst>
              </a:tr>
              <a:tr h="591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Дефицит педагогических кадров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момент в ОО отсутствует логопед, дефектолог. В следствии чего работа по данному направлению будет нести теоретический характер, получение результата на данный момент невозможно.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/>
                </a:tc>
                <a:extLst>
                  <a:ext uri="{0D108BD9-81ED-4DB2-BD59-A6C34878D82A}">
                    <a16:rowId xmlns:a16="http://schemas.microsoft.com/office/drawing/2014/main" val="736902530"/>
                  </a:ext>
                </a:extLst>
              </a:tr>
              <a:tr h="591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Несформированность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внутришкольной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повышения квалификации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напрямую связан с рисками № 3 и №4. Поэтому после верификации было принято решение о работе с данным риском в контексте пунктов №3 и №4.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/>
                </a:tc>
                <a:extLst>
                  <a:ext uri="{0D108BD9-81ED-4DB2-BD59-A6C34878D82A}">
                    <a16:rowId xmlns:a16="http://schemas.microsoft.com/office/drawing/2014/main" val="3186261275"/>
                  </a:ext>
                </a:extLst>
              </a:tr>
              <a:tr h="591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Высокая доля обучающихся с рисками учебной неуспешности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напрямую связан с риском № 9 Поэтому после верификации было принято решение о работе с данным риском в контексте пункта №9.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/>
                </a:tc>
                <a:extLst>
                  <a:ext uri="{0D108BD9-81ED-4DB2-BD59-A6C34878D82A}">
                    <a16:rowId xmlns:a16="http://schemas.microsoft.com/office/drawing/2014/main" val="1415318480"/>
                  </a:ext>
                </a:extLst>
              </a:tr>
              <a:tr h="5911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Высокая доля обучающихся с ОВЗ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напрямую зависит от риска № 2. В школе ведется плановая работа по поиску логопеда и дефектолога. Планируем взять данный риск в работу в 2022 году, т.е. на второй год участия в проекте 500+.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/>
                </a:tc>
                <a:extLst>
                  <a:ext uri="{0D108BD9-81ED-4DB2-BD59-A6C34878D82A}">
                    <a16:rowId xmlns:a16="http://schemas.microsoft.com/office/drawing/2014/main" val="3673548578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Низкое качество преодоления языковых и культурных барьеров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 поликультурной, обучающиеся представлены 21 национальностью. Ведется масштабная работа по ассимиляции учащихся, для которых русской является не родным языком. Школа отмечена грамотами и дипломами Регионального и Федерального значения.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/>
                </a:tc>
                <a:extLst>
                  <a:ext uri="{0D108BD9-81ED-4DB2-BD59-A6C34878D82A}">
                    <a16:rowId xmlns:a16="http://schemas.microsoft.com/office/drawing/2014/main" val="3336705969"/>
                  </a:ext>
                </a:extLst>
              </a:tr>
              <a:tr h="11783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Низкий уровень вовлеченности родителей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 школой функционирующей в неблагоприятных социальных условиях. В следствие чего параметр «Доля родителей, регулярно посещающих родительские собрания» равный 68% является результатом долгой и кропотливой работы педагогического коллектива по привлечению родительской общественности в школьную образовательную и воспитательную среду.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/>
                </a:tc>
                <a:extLst>
                  <a:ext uri="{0D108BD9-81ED-4DB2-BD59-A6C34878D82A}">
                    <a16:rowId xmlns:a16="http://schemas.microsoft.com/office/drawing/2014/main" val="210999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20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направлений рискового профиля и планируемая работа по каждому из направлений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31810"/>
              </p:ext>
            </p:extLst>
          </p:nvPr>
        </p:nvGraphicFramePr>
        <p:xfrm>
          <a:off x="677334" y="1962653"/>
          <a:ext cx="9915971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5971">
                  <a:extLst>
                    <a:ext uri="{9D8B030D-6E8A-4147-A177-3AD203B41FA5}">
                      <a16:colId xmlns:a16="http://schemas.microsoft.com/office/drawing/2014/main" val="3487593777"/>
                    </a:ext>
                  </a:extLst>
                </a:gridCol>
              </a:tblGrid>
              <a:tr h="459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Недостаточная предметная и методическая компетентность педагогических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endParaRPr lang="en-US" sz="2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68505"/>
                  </a:ext>
                </a:extLst>
              </a:tr>
              <a:tr h="229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Риски низкой адаптивности учебного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endParaRPr lang="en-US" sz="2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886507"/>
                  </a:ext>
                </a:extLst>
              </a:tr>
              <a:tr h="740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Пониженный уровень качества школьной образовательной и воспитательной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</a:t>
                      </a:r>
                      <a:endParaRPr lang="en-US" sz="2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081" marR="2808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224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43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Недостаточная предметная и методическая компетентность педагогических работников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450" y="1320800"/>
            <a:ext cx="501360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предметной и методической компетентности педагогических работников.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школьную модель методической службы, обеспечивающей формирование компетентности педагогов.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участие педагогов в практико-ориентированных семинарах на базе школы.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мероприятия по обмену опытом, в том числе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уроков с последующим самоанализом и анализом.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18747" y="1320800"/>
            <a:ext cx="524492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и показатели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1 классификатора «Современные формы методической работы».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карты посещения урока «Анализ современного урока»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30 % педагогов, демонстрирующих в своей работе актуальные практики, полученные на семинарах, курсах повышения квалификации, мероприятиях по обмену опытом.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50 % педагогов, включенных в активную деятельность методических объединений школы.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10 % педагогов включены в работу сетевых сообществ.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49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Риски низкой адаптивности учебного процесса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450" y="1320800"/>
            <a:ext cx="501360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формирующего оценивания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использования системы формирующего оценивания на уроках в МБОУ «СОШ № 1».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тренинги для педагогов «Формирующее оценивание как способ адаптивности учебного процесса».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использование технологий формирующего оценивания на уроках учителями МБОУ «СОШ № 1».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использования системы формирующего оценивания.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18747" y="1320800"/>
            <a:ext cx="524492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и показатели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алгоритм применения формирующего оценивания для любого предмета учебного плана.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технологии формирующего оценивания 30% педагогов.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42544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1441</Words>
  <Application>Microsoft Office PowerPoint</Application>
  <PresentationFormat>Широкоэкранный</PresentationFormat>
  <Paragraphs>183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Trebuchet MS</vt:lpstr>
      <vt:lpstr>Wingdings 3</vt:lpstr>
      <vt:lpstr>Аспект</vt:lpstr>
      <vt:lpstr>Опыт работы МБОУ «СОШ № 1»  в проекте 500+ </vt:lpstr>
      <vt:lpstr>Презентация PowerPoint</vt:lpstr>
      <vt:lpstr>Характеристика образовательной организации на начало участия в проекте «500+»</vt:lpstr>
      <vt:lpstr>Маркеры низких результатов, выявленные в результате внутришкольного контроля до вхождения в проект «500+»</vt:lpstr>
      <vt:lpstr>Маркеры низких результатов, выявленные в результате внутришкольного контроля до вхождения в проект «500+»</vt:lpstr>
      <vt:lpstr>Анализ рискового профиля в проекте «500+»</vt:lpstr>
      <vt:lpstr>Выбор направлений рискового профиля и планируемая работа по каждому из направлений</vt:lpstr>
      <vt:lpstr>3. Недостаточная предметная и методическая компетентность педагогических работников </vt:lpstr>
      <vt:lpstr>4. Риски низкой адаптивности учебного процесса </vt:lpstr>
      <vt:lpstr>9. Пониженный уровень качества школьной образовательной и воспитательной среды </vt:lpstr>
      <vt:lpstr>Ожидаемые результаты</vt:lpstr>
      <vt:lpstr>Промежуточные результаты</vt:lpstr>
      <vt:lpstr>Показатели и критерии, по которым будет осуществлять наличие динамики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ZamUvr</cp:lastModifiedBy>
  <cp:revision>66</cp:revision>
  <cp:lastPrinted>2022-04-18T12:02:48Z</cp:lastPrinted>
  <dcterms:created xsi:type="dcterms:W3CDTF">2021-12-21T09:59:37Z</dcterms:created>
  <dcterms:modified xsi:type="dcterms:W3CDTF">2022-04-18T14:22:12Z</dcterms:modified>
</cp:coreProperties>
</file>