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8" r:id="rId4"/>
    <p:sldId id="256" r:id="rId5"/>
    <p:sldId id="265" r:id="rId6"/>
    <p:sldId id="275" r:id="rId7"/>
    <p:sldId id="266" r:id="rId8"/>
    <p:sldId id="267" r:id="rId9"/>
    <p:sldId id="274" r:id="rId10"/>
    <p:sldId id="268" r:id="rId11"/>
    <p:sldId id="26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380" autoAdjust="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Диагностика профессиональных затруднений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Анализ своих действий</c:v>
                </c:pt>
                <c:pt idx="1">
                  <c:v>ориентированность на результат</c:v>
                </c:pt>
                <c:pt idx="2">
                  <c:v>Сотрудничество с коллегами</c:v>
                </c:pt>
                <c:pt idx="3">
                  <c:v>Формирование развивающей среды</c:v>
                </c:pt>
                <c:pt idx="4">
                  <c:v>Индивидуальный подход</c:v>
                </c:pt>
                <c:pt idx="5">
                  <c:v>Цифровые компетенции</c:v>
                </c:pt>
                <c:pt idx="6">
                  <c:v>Формирование функциональной грамотности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0.15000000000000008</c:v>
                </c:pt>
                <c:pt idx="1">
                  <c:v>0.15000000000000008</c:v>
                </c:pt>
                <c:pt idx="2">
                  <c:v>0.45</c:v>
                </c:pt>
                <c:pt idx="3">
                  <c:v>0.35000000000000014</c:v>
                </c:pt>
                <c:pt idx="4">
                  <c:v>0.2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Анализ своих действий</c:v>
                </c:pt>
                <c:pt idx="1">
                  <c:v>ориентированность на результат</c:v>
                </c:pt>
                <c:pt idx="2">
                  <c:v>Сотрудничество с коллегами</c:v>
                </c:pt>
                <c:pt idx="3">
                  <c:v>Формирование развивающей среды</c:v>
                </c:pt>
                <c:pt idx="4">
                  <c:v>Индивидуальный подход</c:v>
                </c:pt>
                <c:pt idx="5">
                  <c:v>Цифровые компетенции</c:v>
                </c:pt>
                <c:pt idx="6">
                  <c:v>Формирование функциональной грамотности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0.45</c:v>
                </c:pt>
                <c:pt idx="2">
                  <c:v>0.45</c:v>
                </c:pt>
                <c:pt idx="3">
                  <c:v>0.2</c:v>
                </c:pt>
                <c:pt idx="4">
                  <c:v>0.65000000000000036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Анализ своих действий</c:v>
                </c:pt>
                <c:pt idx="1">
                  <c:v>ориентированность на результат</c:v>
                </c:pt>
                <c:pt idx="2">
                  <c:v>Сотрудничество с коллегами</c:v>
                </c:pt>
                <c:pt idx="3">
                  <c:v>Формирование развивающей среды</c:v>
                </c:pt>
                <c:pt idx="4">
                  <c:v>Индивидуальный подход</c:v>
                </c:pt>
                <c:pt idx="5">
                  <c:v>Цифровые компетенции</c:v>
                </c:pt>
                <c:pt idx="6">
                  <c:v>Формирование функциональной грамотности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0.30000000000000016</c:v>
                </c:pt>
                <c:pt idx="1">
                  <c:v>0.4</c:v>
                </c:pt>
                <c:pt idx="2">
                  <c:v>0.1</c:v>
                </c:pt>
                <c:pt idx="3">
                  <c:v>0.45</c:v>
                </c:pt>
                <c:pt idx="4">
                  <c:v>0.15000000000000008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23104"/>
        <c:axId val="29424640"/>
      </c:barChart>
      <c:catAx>
        <c:axId val="29423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9424640"/>
        <c:crosses val="autoZero"/>
        <c:auto val="1"/>
        <c:lblAlgn val="ctr"/>
        <c:lblOffset val="100"/>
        <c:noMultiLvlLbl val="0"/>
      </c:catAx>
      <c:valAx>
        <c:axId val="29424640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one"/>
        <c:crossAx val="29423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53CBD-7F1C-40AB-B720-F6A863BCB255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B405963-28D3-487A-840C-5708BB3E41B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Низкий уровень оснащения школы (Высокая значимость фактора риска)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60322BE-718E-49AF-8710-C5B902AADF7E}" type="parTrans" cxnId="{42CF91E9-7A78-4D3D-BF89-591F1C51DD9A}">
      <dgm:prSet/>
      <dgm:spPr/>
      <dgm:t>
        <a:bodyPr/>
        <a:lstStyle/>
        <a:p>
          <a:endParaRPr lang="ru-RU"/>
        </a:p>
      </dgm:t>
    </dgm:pt>
    <dgm:pt modelId="{97EEED2E-4B5F-4777-9CBE-EBD7FA2B8254}" type="sibTrans" cxnId="{42CF91E9-7A78-4D3D-BF89-591F1C51DD9A}">
      <dgm:prSet/>
      <dgm:spPr/>
      <dgm:t>
        <a:bodyPr/>
        <a:lstStyle/>
        <a:p>
          <a:endParaRPr lang="ru-RU"/>
        </a:p>
      </dgm:t>
    </dgm:pt>
    <dgm:pt modelId="{AA781DB8-2605-4571-A2C1-80860F09A044}">
      <dgm:prSet phldrT="[Текст]"/>
      <dgm:spPr/>
      <dgm:t>
        <a:bodyPr/>
        <a:lstStyle/>
        <a:p>
          <a:endParaRPr lang="ru-RU" dirty="0"/>
        </a:p>
      </dgm:t>
    </dgm:pt>
    <dgm:pt modelId="{1A555E00-D0A0-4266-B386-79F2EE57FD34}" type="parTrans" cxnId="{059FEA00-3870-442B-8EE1-0BD8741CB62E}">
      <dgm:prSet/>
      <dgm:spPr/>
      <dgm:t>
        <a:bodyPr/>
        <a:lstStyle/>
        <a:p>
          <a:endParaRPr lang="ru-RU"/>
        </a:p>
      </dgm:t>
    </dgm:pt>
    <dgm:pt modelId="{1B593616-203D-444B-A0FB-CE50832F797B}" type="sibTrans" cxnId="{059FEA00-3870-442B-8EE1-0BD8741CB62E}">
      <dgm:prSet/>
      <dgm:spPr/>
      <dgm:t>
        <a:bodyPr/>
        <a:lstStyle/>
        <a:p>
          <a:endParaRPr lang="ru-RU"/>
        </a:p>
      </dgm:t>
    </dgm:pt>
    <dgm:pt modelId="{92951E35-FE38-4100-AD1F-8108AB7B269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Дефицит педагогических кадров (Средняя значимость фактора риска)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0D69F3E-C944-4C21-9F57-E2A50820BD98}" type="parTrans" cxnId="{6DA53511-7132-45B2-9E53-ACB5393AEAF1}">
      <dgm:prSet/>
      <dgm:spPr/>
      <dgm:t>
        <a:bodyPr/>
        <a:lstStyle/>
        <a:p>
          <a:endParaRPr lang="ru-RU"/>
        </a:p>
      </dgm:t>
    </dgm:pt>
    <dgm:pt modelId="{31AACF19-B198-4C2F-86B6-57F65DE3D5DF}" type="sibTrans" cxnId="{6DA53511-7132-45B2-9E53-ACB5393AEAF1}">
      <dgm:prSet/>
      <dgm:spPr/>
      <dgm:t>
        <a:bodyPr/>
        <a:lstStyle/>
        <a:p>
          <a:endParaRPr lang="ru-RU"/>
        </a:p>
      </dgm:t>
    </dgm:pt>
    <dgm:pt modelId="{293B449D-48A6-455B-915B-93C9A6A56617}">
      <dgm:prSet phldrT="[Текст]"/>
      <dgm:spPr/>
      <dgm:t>
        <a:bodyPr/>
        <a:lstStyle/>
        <a:p>
          <a:endParaRPr lang="ru-RU" dirty="0"/>
        </a:p>
      </dgm:t>
    </dgm:pt>
    <dgm:pt modelId="{4FC7567D-0057-4ED6-8BA1-BC5DCC5E6E39}" type="parTrans" cxnId="{D10430DE-D5F6-4014-B527-F5ECAA5E2A4C}">
      <dgm:prSet/>
      <dgm:spPr/>
      <dgm:t>
        <a:bodyPr/>
        <a:lstStyle/>
        <a:p>
          <a:endParaRPr lang="ru-RU"/>
        </a:p>
      </dgm:t>
    </dgm:pt>
    <dgm:pt modelId="{507950A0-FED3-407A-9FD1-3340CB012594}" type="sibTrans" cxnId="{D10430DE-D5F6-4014-B527-F5ECAA5E2A4C}">
      <dgm:prSet/>
      <dgm:spPr/>
      <dgm:t>
        <a:bodyPr/>
        <a:lstStyle/>
        <a:p>
          <a:endParaRPr lang="ru-RU"/>
        </a:p>
      </dgm:t>
    </dgm:pt>
    <dgm:pt modelId="{D66117D1-112E-4280-95E3-8AD6FB0D3BA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Высокая доля обучающихся с ОВЗ (Средняя значимость фактора риска)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FEFD6B4-A5BC-400C-BA7A-DCE40B9D4104}" type="parTrans" cxnId="{D6AEDD73-DD35-400D-B0FA-A19873F17CE3}">
      <dgm:prSet/>
      <dgm:spPr/>
      <dgm:t>
        <a:bodyPr/>
        <a:lstStyle/>
        <a:p>
          <a:endParaRPr lang="ru-RU"/>
        </a:p>
      </dgm:t>
    </dgm:pt>
    <dgm:pt modelId="{2DFAA075-902A-4C03-80CB-11AA0A249F40}" type="sibTrans" cxnId="{D6AEDD73-DD35-400D-B0FA-A19873F17CE3}">
      <dgm:prSet/>
      <dgm:spPr/>
      <dgm:t>
        <a:bodyPr/>
        <a:lstStyle/>
        <a:p>
          <a:endParaRPr lang="ru-RU"/>
        </a:p>
      </dgm:t>
    </dgm:pt>
    <dgm:pt modelId="{48D99351-C7BC-4B2C-8E8E-23C93A9057B9}">
      <dgm:prSet phldrT="[Текст]"/>
      <dgm:spPr/>
      <dgm:t>
        <a:bodyPr/>
        <a:lstStyle/>
        <a:p>
          <a:endParaRPr lang="ru-RU" dirty="0"/>
        </a:p>
      </dgm:t>
    </dgm:pt>
    <dgm:pt modelId="{B9D9FA12-D279-42B2-8077-1FA097437F76}" type="parTrans" cxnId="{7F8C2B30-1920-4E0C-B08E-5EAC219CD768}">
      <dgm:prSet/>
      <dgm:spPr/>
      <dgm:t>
        <a:bodyPr/>
        <a:lstStyle/>
        <a:p>
          <a:endParaRPr lang="ru-RU"/>
        </a:p>
      </dgm:t>
    </dgm:pt>
    <dgm:pt modelId="{6E0B5020-480B-4F8B-A2B9-15B3F66EA447}" type="sibTrans" cxnId="{7F8C2B30-1920-4E0C-B08E-5EAC219CD768}">
      <dgm:prSet/>
      <dgm:spPr/>
      <dgm:t>
        <a:bodyPr/>
        <a:lstStyle/>
        <a:p>
          <a:endParaRPr lang="ru-RU"/>
        </a:p>
      </dgm:t>
    </dgm:pt>
    <dgm:pt modelId="{F3B21571-9B91-4723-8FF8-0706064DCCE0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Низкая учебная мотивация обучающихся (Высокая значимость фактора риска)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BE8E883-EB79-4098-918A-82CE2E6AB8A5}" type="parTrans" cxnId="{18B0DA45-FB0B-4173-81F6-B0684BAFD685}">
      <dgm:prSet/>
      <dgm:spPr/>
      <dgm:t>
        <a:bodyPr/>
        <a:lstStyle/>
        <a:p>
          <a:endParaRPr lang="ru-RU"/>
        </a:p>
      </dgm:t>
    </dgm:pt>
    <dgm:pt modelId="{07FCE12A-24C3-43AB-8053-D4E58A3C71B9}" type="sibTrans" cxnId="{18B0DA45-FB0B-4173-81F6-B0684BAFD685}">
      <dgm:prSet/>
      <dgm:spPr/>
      <dgm:t>
        <a:bodyPr/>
        <a:lstStyle/>
        <a:p>
          <a:endParaRPr lang="ru-RU"/>
        </a:p>
      </dgm:t>
    </dgm:pt>
    <dgm:pt modelId="{B453D4C6-D863-4C67-B721-DD3AB765CD1D}">
      <dgm:prSet/>
      <dgm:spPr/>
      <dgm:t>
        <a:bodyPr/>
        <a:lstStyle/>
        <a:p>
          <a:endParaRPr lang="ru-RU" dirty="0"/>
        </a:p>
      </dgm:t>
    </dgm:pt>
    <dgm:pt modelId="{FBE3BD27-9861-42CA-AA1D-B3DB0B363991}" type="parTrans" cxnId="{8F3EB829-73E6-456A-9E1D-C5A9EF5E5C57}">
      <dgm:prSet/>
      <dgm:spPr/>
      <dgm:t>
        <a:bodyPr/>
        <a:lstStyle/>
        <a:p>
          <a:endParaRPr lang="ru-RU"/>
        </a:p>
      </dgm:t>
    </dgm:pt>
    <dgm:pt modelId="{D15643A7-E758-4CD8-82F9-373CA6BEBF1E}" type="sibTrans" cxnId="{8F3EB829-73E6-456A-9E1D-C5A9EF5E5C57}">
      <dgm:prSet/>
      <dgm:spPr/>
      <dgm:t>
        <a:bodyPr/>
        <a:lstStyle/>
        <a:p>
          <a:endParaRPr lang="ru-RU"/>
        </a:p>
      </dgm:t>
    </dgm:pt>
    <dgm:pt modelId="{B91E96B3-3260-4E28-B304-F0EA9A46BE7D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Высокая доля обучающихся с рисками учебной неуспешности (Высокая значимость фактора риска)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3189155-BFD3-4EF3-AEE3-6B07CBF14FAA}" type="parTrans" cxnId="{685FD8EB-D948-4314-84AE-50EBE5FF6DE3}">
      <dgm:prSet/>
      <dgm:spPr/>
      <dgm:t>
        <a:bodyPr/>
        <a:lstStyle/>
        <a:p>
          <a:endParaRPr lang="ru-RU"/>
        </a:p>
      </dgm:t>
    </dgm:pt>
    <dgm:pt modelId="{878E9EDD-B093-4D1F-B430-2443F8500925}" type="sibTrans" cxnId="{685FD8EB-D948-4314-84AE-50EBE5FF6DE3}">
      <dgm:prSet/>
      <dgm:spPr/>
      <dgm:t>
        <a:bodyPr/>
        <a:lstStyle/>
        <a:p>
          <a:endParaRPr lang="ru-RU"/>
        </a:p>
      </dgm:t>
    </dgm:pt>
    <dgm:pt modelId="{F289F431-D0DC-4F78-88BF-0CAC0071D30B}">
      <dgm:prSet/>
      <dgm:spPr/>
      <dgm:t>
        <a:bodyPr/>
        <a:lstStyle/>
        <a:p>
          <a:endParaRPr lang="ru-RU" dirty="0"/>
        </a:p>
      </dgm:t>
    </dgm:pt>
    <dgm:pt modelId="{C164F2B4-F218-47D7-944E-1448519901C2}" type="parTrans" cxnId="{4A398A3C-5B25-46EF-B69D-D8D3B07036C6}">
      <dgm:prSet/>
      <dgm:spPr/>
      <dgm:t>
        <a:bodyPr/>
        <a:lstStyle/>
        <a:p>
          <a:endParaRPr lang="ru-RU"/>
        </a:p>
      </dgm:t>
    </dgm:pt>
    <dgm:pt modelId="{551DD25F-32CD-4A7C-B756-4B36D82BD3A5}" type="sibTrans" cxnId="{4A398A3C-5B25-46EF-B69D-D8D3B07036C6}">
      <dgm:prSet/>
      <dgm:spPr/>
      <dgm:t>
        <a:bodyPr/>
        <a:lstStyle/>
        <a:p>
          <a:endParaRPr lang="ru-RU"/>
        </a:p>
      </dgm:t>
    </dgm:pt>
    <dgm:pt modelId="{04B3E083-3B31-4931-B988-2258B5C6CA2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Пониженный уровень школьного благополучия (Средняя значимость фактора риска)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AC5D2-FE7E-4201-BF51-A22258857207}" type="parTrans" cxnId="{E00B8CDD-197C-4D89-8541-0387FF095A94}">
      <dgm:prSet/>
      <dgm:spPr/>
      <dgm:t>
        <a:bodyPr/>
        <a:lstStyle/>
        <a:p>
          <a:endParaRPr lang="ru-RU"/>
        </a:p>
      </dgm:t>
    </dgm:pt>
    <dgm:pt modelId="{678E0D14-B956-4A91-B446-279381E5524C}" type="sibTrans" cxnId="{E00B8CDD-197C-4D89-8541-0387FF095A94}">
      <dgm:prSet/>
      <dgm:spPr/>
      <dgm:t>
        <a:bodyPr/>
        <a:lstStyle/>
        <a:p>
          <a:endParaRPr lang="ru-RU"/>
        </a:p>
      </dgm:t>
    </dgm:pt>
    <dgm:pt modelId="{03B5208D-59EF-4B80-BC9C-CCB02F3F7FD4}">
      <dgm:prSet phldrT="[Текст]"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5F6892C5-D164-4371-8A07-2BDD692408C9}" type="sibTrans" cxnId="{8F160C77-384A-4F2A-BF31-D2DE77AA66E5}">
      <dgm:prSet/>
      <dgm:spPr/>
      <dgm:t>
        <a:bodyPr/>
        <a:lstStyle/>
        <a:p>
          <a:endParaRPr lang="ru-RU"/>
        </a:p>
      </dgm:t>
    </dgm:pt>
    <dgm:pt modelId="{FF930D0E-2D0C-4765-AE68-E20D8BEDCDF2}" type="parTrans" cxnId="{8F160C77-384A-4F2A-BF31-D2DE77AA66E5}">
      <dgm:prSet/>
      <dgm:spPr/>
      <dgm:t>
        <a:bodyPr/>
        <a:lstStyle/>
        <a:p>
          <a:endParaRPr lang="ru-RU"/>
        </a:p>
      </dgm:t>
    </dgm:pt>
    <dgm:pt modelId="{40667BF5-1F32-4038-8F4D-267B199009EB}" type="pres">
      <dgm:prSet presAssocID="{47153CBD-7F1C-40AB-B720-F6A863BCB2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808A7-DC12-47A1-B9DC-342647E7BFF3}" type="pres">
      <dgm:prSet presAssocID="{03B5208D-59EF-4B80-BC9C-CCB02F3F7FD4}" presName="composite" presStyleCnt="0"/>
      <dgm:spPr/>
      <dgm:t>
        <a:bodyPr/>
        <a:lstStyle/>
        <a:p>
          <a:endParaRPr lang="ru-RU"/>
        </a:p>
      </dgm:t>
    </dgm:pt>
    <dgm:pt modelId="{B5110946-B234-49A3-BA86-6406272C0636}" type="pres">
      <dgm:prSet presAssocID="{03B5208D-59EF-4B80-BC9C-CCB02F3F7FD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C5161-3A45-4AF4-B50A-6E62740F3181}" type="pres">
      <dgm:prSet presAssocID="{03B5208D-59EF-4B80-BC9C-CCB02F3F7FD4}" presName="descendantText" presStyleLbl="alignAcc1" presStyleIdx="0" presStyleCnt="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B8EA3-E58A-4DED-8CA3-E10BE0E992F1}" type="pres">
      <dgm:prSet presAssocID="{5F6892C5-D164-4371-8A07-2BDD692408C9}" presName="sp" presStyleCnt="0"/>
      <dgm:spPr/>
      <dgm:t>
        <a:bodyPr/>
        <a:lstStyle/>
        <a:p>
          <a:endParaRPr lang="ru-RU"/>
        </a:p>
      </dgm:t>
    </dgm:pt>
    <dgm:pt modelId="{FD7FDA0A-FD36-445E-BDAE-37CE7DE1DA69}" type="pres">
      <dgm:prSet presAssocID="{AA781DB8-2605-4571-A2C1-80860F09A044}" presName="composite" presStyleCnt="0"/>
      <dgm:spPr/>
      <dgm:t>
        <a:bodyPr/>
        <a:lstStyle/>
        <a:p>
          <a:endParaRPr lang="ru-RU"/>
        </a:p>
      </dgm:t>
    </dgm:pt>
    <dgm:pt modelId="{C7334878-CF22-4E0E-A334-D8C3090BFF9A}" type="pres">
      <dgm:prSet presAssocID="{AA781DB8-2605-4571-A2C1-80860F09A04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A7059-5F2E-4FAE-BD89-EB63E8323AD3}" type="pres">
      <dgm:prSet presAssocID="{AA781DB8-2605-4571-A2C1-80860F09A044}" presName="descendantText" presStyleLbl="alignAcc1" presStyleIdx="1" presStyleCnt="6" custScaleY="66867" custLinFactNeighborX="-50" custLinFactNeighborY="-18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35D9-807F-4760-922E-09344D33B80B}" type="pres">
      <dgm:prSet presAssocID="{1B593616-203D-444B-A0FB-CE50832F797B}" presName="sp" presStyleCnt="0"/>
      <dgm:spPr/>
      <dgm:t>
        <a:bodyPr/>
        <a:lstStyle/>
        <a:p>
          <a:endParaRPr lang="ru-RU"/>
        </a:p>
      </dgm:t>
    </dgm:pt>
    <dgm:pt modelId="{E6A24ECE-AEA8-44EE-AC9C-3B79BAEE17C6}" type="pres">
      <dgm:prSet presAssocID="{293B449D-48A6-455B-915B-93C9A6A56617}" presName="composite" presStyleCnt="0"/>
      <dgm:spPr/>
      <dgm:t>
        <a:bodyPr/>
        <a:lstStyle/>
        <a:p>
          <a:endParaRPr lang="ru-RU"/>
        </a:p>
      </dgm:t>
    </dgm:pt>
    <dgm:pt modelId="{D6B6DB84-7184-438F-8789-91FA87176F39}" type="pres">
      <dgm:prSet presAssocID="{293B449D-48A6-455B-915B-93C9A6A5661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36AC6-106E-4130-81BA-EF3E7EBEF6A6}" type="pres">
      <dgm:prSet presAssocID="{293B449D-48A6-455B-915B-93C9A6A56617}" presName="descendantText" presStyleLbl="alignAcc1" presStyleIdx="2" presStyleCnt="6" custScaleY="7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C1FCD-4CB0-43AF-81CC-12F54FE6A242}" type="pres">
      <dgm:prSet presAssocID="{507950A0-FED3-407A-9FD1-3340CB012594}" presName="sp" presStyleCnt="0"/>
      <dgm:spPr/>
      <dgm:t>
        <a:bodyPr/>
        <a:lstStyle/>
        <a:p>
          <a:endParaRPr lang="ru-RU"/>
        </a:p>
      </dgm:t>
    </dgm:pt>
    <dgm:pt modelId="{94233BDE-3AF0-44AB-BAA7-8F43F5B80EEB}" type="pres">
      <dgm:prSet presAssocID="{48D99351-C7BC-4B2C-8E8E-23C93A9057B9}" presName="composite" presStyleCnt="0"/>
      <dgm:spPr/>
      <dgm:t>
        <a:bodyPr/>
        <a:lstStyle/>
        <a:p>
          <a:endParaRPr lang="ru-RU"/>
        </a:p>
      </dgm:t>
    </dgm:pt>
    <dgm:pt modelId="{01F5090E-F9D9-4519-A11A-C58A2CBFAAD3}" type="pres">
      <dgm:prSet presAssocID="{48D99351-C7BC-4B2C-8E8E-23C93A9057B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D0BC4-71FF-4DA0-86AC-5BA8099D5A61}" type="pres">
      <dgm:prSet presAssocID="{48D99351-C7BC-4B2C-8E8E-23C93A9057B9}" presName="descendantText" presStyleLbl="alignAcc1" presStyleIdx="3" presStyleCnt="6" custScaleY="10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6D4AF-C6E8-474A-B598-57AFCA98F9D8}" type="pres">
      <dgm:prSet presAssocID="{6E0B5020-480B-4F8B-A2B9-15B3F66EA447}" presName="sp" presStyleCnt="0"/>
      <dgm:spPr/>
      <dgm:t>
        <a:bodyPr/>
        <a:lstStyle/>
        <a:p>
          <a:endParaRPr lang="ru-RU"/>
        </a:p>
      </dgm:t>
    </dgm:pt>
    <dgm:pt modelId="{916D934B-E184-4746-9B57-85624CBADD0A}" type="pres">
      <dgm:prSet presAssocID="{F289F431-D0DC-4F78-88BF-0CAC0071D30B}" presName="composite" presStyleCnt="0"/>
      <dgm:spPr/>
      <dgm:t>
        <a:bodyPr/>
        <a:lstStyle/>
        <a:p>
          <a:endParaRPr lang="ru-RU"/>
        </a:p>
      </dgm:t>
    </dgm:pt>
    <dgm:pt modelId="{60A5A5D6-07DD-4271-A17C-C06420908365}" type="pres">
      <dgm:prSet presAssocID="{F289F431-D0DC-4F78-88BF-0CAC0071D30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77F39-9DE2-4750-A3B5-F75AC2714E19}" type="pres">
      <dgm:prSet presAssocID="{F289F431-D0DC-4F78-88BF-0CAC0071D30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8D308-F411-47E8-A097-AD5E856CBEC1}" type="pres">
      <dgm:prSet presAssocID="{551DD25F-32CD-4A7C-B756-4B36D82BD3A5}" presName="sp" presStyleCnt="0"/>
      <dgm:spPr/>
      <dgm:t>
        <a:bodyPr/>
        <a:lstStyle/>
        <a:p>
          <a:endParaRPr lang="ru-RU"/>
        </a:p>
      </dgm:t>
    </dgm:pt>
    <dgm:pt modelId="{11A20BED-2A98-46A4-94C0-A7B316DF4470}" type="pres">
      <dgm:prSet presAssocID="{B453D4C6-D863-4C67-B721-DD3AB765CD1D}" presName="composite" presStyleCnt="0"/>
      <dgm:spPr/>
      <dgm:t>
        <a:bodyPr/>
        <a:lstStyle/>
        <a:p>
          <a:endParaRPr lang="ru-RU"/>
        </a:p>
      </dgm:t>
    </dgm:pt>
    <dgm:pt modelId="{EE5B72BB-2840-4D31-9704-335E6C383239}" type="pres">
      <dgm:prSet presAssocID="{B453D4C6-D863-4C67-B721-DD3AB765CD1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00CEE-0642-4461-8200-E136912DD755}" type="pres">
      <dgm:prSet presAssocID="{B453D4C6-D863-4C67-B721-DD3AB765CD1D}" presName="descendantText" presStyleLbl="alignAcc1" presStyleIdx="5" presStyleCnt="6" custScaleY="96609" custLinFactNeighborX="-142" custLinFactNeighborY="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0DA45-FB0B-4173-81F6-B0684BAFD685}" srcId="{48D99351-C7BC-4B2C-8E8E-23C93A9057B9}" destId="{F3B21571-9B91-4723-8FF8-0706064DCCE0}" srcOrd="0" destOrd="0" parTransId="{6BE8E883-EB79-4098-918A-82CE2E6AB8A5}" sibTransId="{07FCE12A-24C3-43AB-8053-D4E58A3C71B9}"/>
    <dgm:cxn modelId="{E43FF8D2-E102-4703-918F-B6B7EDD37645}" type="presOf" srcId="{92951E35-FE38-4100-AD1F-8108AB7B2690}" destId="{2FCA7059-5F2E-4FAE-BD89-EB63E8323AD3}" srcOrd="0" destOrd="0" presId="urn:microsoft.com/office/officeart/2005/8/layout/chevron2"/>
    <dgm:cxn modelId="{D10430DE-D5F6-4014-B527-F5ECAA5E2A4C}" srcId="{47153CBD-7F1C-40AB-B720-F6A863BCB255}" destId="{293B449D-48A6-455B-915B-93C9A6A56617}" srcOrd="2" destOrd="0" parTransId="{4FC7567D-0057-4ED6-8BA1-BC5DCC5E6E39}" sibTransId="{507950A0-FED3-407A-9FD1-3340CB012594}"/>
    <dgm:cxn modelId="{685FD8EB-D948-4314-84AE-50EBE5FF6DE3}" srcId="{B453D4C6-D863-4C67-B721-DD3AB765CD1D}" destId="{B91E96B3-3260-4E28-B304-F0EA9A46BE7D}" srcOrd="0" destOrd="0" parTransId="{33189155-BFD3-4EF3-AEE3-6B07CBF14FAA}" sibTransId="{878E9EDD-B093-4D1F-B430-2443F8500925}"/>
    <dgm:cxn modelId="{D6C63774-5D25-4F02-9A4F-F9A6D42229F9}" type="presOf" srcId="{F289F431-D0DC-4F78-88BF-0CAC0071D30B}" destId="{60A5A5D6-07DD-4271-A17C-C06420908365}" srcOrd="0" destOrd="0" presId="urn:microsoft.com/office/officeart/2005/8/layout/chevron2"/>
    <dgm:cxn modelId="{6C81D0F8-DA3E-4888-99BE-CA29E3EAF38E}" type="presOf" srcId="{B453D4C6-D863-4C67-B721-DD3AB765CD1D}" destId="{EE5B72BB-2840-4D31-9704-335E6C383239}" srcOrd="0" destOrd="0" presId="urn:microsoft.com/office/officeart/2005/8/layout/chevron2"/>
    <dgm:cxn modelId="{644F8AFF-6C4D-426D-A0AF-50EA6E3C4621}" type="presOf" srcId="{48D99351-C7BC-4B2C-8E8E-23C93A9057B9}" destId="{01F5090E-F9D9-4519-A11A-C58A2CBFAAD3}" srcOrd="0" destOrd="0" presId="urn:microsoft.com/office/officeart/2005/8/layout/chevron2"/>
    <dgm:cxn modelId="{A8DBB1B4-795A-4FF5-9762-1BC7C4B7CBFC}" type="presOf" srcId="{B91E96B3-3260-4E28-B304-F0EA9A46BE7D}" destId="{16E00CEE-0642-4461-8200-E136912DD755}" srcOrd="0" destOrd="0" presId="urn:microsoft.com/office/officeart/2005/8/layout/chevron2"/>
    <dgm:cxn modelId="{4A398A3C-5B25-46EF-B69D-D8D3B07036C6}" srcId="{47153CBD-7F1C-40AB-B720-F6A863BCB255}" destId="{F289F431-D0DC-4F78-88BF-0CAC0071D30B}" srcOrd="4" destOrd="0" parTransId="{C164F2B4-F218-47D7-944E-1448519901C2}" sibTransId="{551DD25F-32CD-4A7C-B756-4B36D82BD3A5}"/>
    <dgm:cxn modelId="{6DA53511-7132-45B2-9E53-ACB5393AEAF1}" srcId="{AA781DB8-2605-4571-A2C1-80860F09A044}" destId="{92951E35-FE38-4100-AD1F-8108AB7B2690}" srcOrd="0" destOrd="0" parTransId="{10D69F3E-C944-4C21-9F57-E2A50820BD98}" sibTransId="{31AACF19-B198-4C2F-86B6-57F65DE3D5DF}"/>
    <dgm:cxn modelId="{E00B8CDD-197C-4D89-8541-0387FF095A94}" srcId="{F289F431-D0DC-4F78-88BF-0CAC0071D30B}" destId="{04B3E083-3B31-4931-B988-2258B5C6CA2D}" srcOrd="0" destOrd="0" parTransId="{45CAC5D2-FE7E-4201-BF51-A22258857207}" sibTransId="{678E0D14-B956-4A91-B446-279381E5524C}"/>
    <dgm:cxn modelId="{7F8C2B30-1920-4E0C-B08E-5EAC219CD768}" srcId="{47153CBD-7F1C-40AB-B720-F6A863BCB255}" destId="{48D99351-C7BC-4B2C-8E8E-23C93A9057B9}" srcOrd="3" destOrd="0" parTransId="{B9D9FA12-D279-42B2-8077-1FA097437F76}" sibTransId="{6E0B5020-480B-4F8B-A2B9-15B3F66EA447}"/>
    <dgm:cxn modelId="{8F3EB829-73E6-456A-9E1D-C5A9EF5E5C57}" srcId="{47153CBD-7F1C-40AB-B720-F6A863BCB255}" destId="{B453D4C6-D863-4C67-B721-DD3AB765CD1D}" srcOrd="5" destOrd="0" parTransId="{FBE3BD27-9861-42CA-AA1D-B3DB0B363991}" sibTransId="{D15643A7-E758-4CD8-82F9-373CA6BEBF1E}"/>
    <dgm:cxn modelId="{059FEA00-3870-442B-8EE1-0BD8741CB62E}" srcId="{47153CBD-7F1C-40AB-B720-F6A863BCB255}" destId="{AA781DB8-2605-4571-A2C1-80860F09A044}" srcOrd="1" destOrd="0" parTransId="{1A555E00-D0A0-4266-B386-79F2EE57FD34}" sibTransId="{1B593616-203D-444B-A0FB-CE50832F797B}"/>
    <dgm:cxn modelId="{73C1D7E6-E0EB-4F86-A0CC-18007B2875FF}" type="presOf" srcId="{47153CBD-7F1C-40AB-B720-F6A863BCB255}" destId="{40667BF5-1F32-4038-8F4D-267B199009EB}" srcOrd="0" destOrd="0" presId="urn:microsoft.com/office/officeart/2005/8/layout/chevron2"/>
    <dgm:cxn modelId="{9D082EDE-598F-4F4A-897A-6F0C19EDDBA1}" type="presOf" srcId="{F3B21571-9B91-4723-8FF8-0706064DCCE0}" destId="{488D0BC4-71FF-4DA0-86AC-5BA8099D5A61}" srcOrd="0" destOrd="0" presId="urn:microsoft.com/office/officeart/2005/8/layout/chevron2"/>
    <dgm:cxn modelId="{7D7BB034-A1EE-4451-8D41-B1CF1871CFAC}" type="presOf" srcId="{293B449D-48A6-455B-915B-93C9A6A56617}" destId="{D6B6DB84-7184-438F-8789-91FA87176F39}" srcOrd="0" destOrd="0" presId="urn:microsoft.com/office/officeart/2005/8/layout/chevron2"/>
    <dgm:cxn modelId="{D6AEDD73-DD35-400D-B0FA-A19873F17CE3}" srcId="{293B449D-48A6-455B-915B-93C9A6A56617}" destId="{D66117D1-112E-4280-95E3-8AD6FB0D3BAD}" srcOrd="0" destOrd="0" parTransId="{DFEFD6B4-A5BC-400C-BA7A-DCE40B9D4104}" sibTransId="{2DFAA075-902A-4C03-80CB-11AA0A249F40}"/>
    <dgm:cxn modelId="{8F160C77-384A-4F2A-BF31-D2DE77AA66E5}" srcId="{47153CBD-7F1C-40AB-B720-F6A863BCB255}" destId="{03B5208D-59EF-4B80-BC9C-CCB02F3F7FD4}" srcOrd="0" destOrd="0" parTransId="{FF930D0E-2D0C-4765-AE68-E20D8BEDCDF2}" sibTransId="{5F6892C5-D164-4371-8A07-2BDD692408C9}"/>
    <dgm:cxn modelId="{42CF91E9-7A78-4D3D-BF89-591F1C51DD9A}" srcId="{03B5208D-59EF-4B80-BC9C-CCB02F3F7FD4}" destId="{1B405963-28D3-487A-840C-5708BB3E41B6}" srcOrd="0" destOrd="0" parTransId="{F60322BE-718E-49AF-8710-C5B902AADF7E}" sibTransId="{97EEED2E-4B5F-4777-9CBE-EBD7FA2B8254}"/>
    <dgm:cxn modelId="{E5236431-D0FD-4CF2-AE73-AE52EC4BFCCB}" type="presOf" srcId="{AA781DB8-2605-4571-A2C1-80860F09A044}" destId="{C7334878-CF22-4E0E-A334-D8C3090BFF9A}" srcOrd="0" destOrd="0" presId="urn:microsoft.com/office/officeart/2005/8/layout/chevron2"/>
    <dgm:cxn modelId="{E8854804-A020-49FA-B710-2208F01382AA}" type="presOf" srcId="{03B5208D-59EF-4B80-BC9C-CCB02F3F7FD4}" destId="{B5110946-B234-49A3-BA86-6406272C0636}" srcOrd="0" destOrd="0" presId="urn:microsoft.com/office/officeart/2005/8/layout/chevron2"/>
    <dgm:cxn modelId="{2FF58954-3632-4491-A923-5A2F6803CAD6}" type="presOf" srcId="{D66117D1-112E-4280-95E3-8AD6FB0D3BAD}" destId="{F1536AC6-106E-4130-81BA-EF3E7EBEF6A6}" srcOrd="0" destOrd="0" presId="urn:microsoft.com/office/officeart/2005/8/layout/chevron2"/>
    <dgm:cxn modelId="{12A6241C-57A5-47C1-A3F0-5AEFF72C5C35}" type="presOf" srcId="{1B405963-28D3-487A-840C-5708BB3E41B6}" destId="{8CAC5161-3A45-4AF4-B50A-6E62740F3181}" srcOrd="0" destOrd="0" presId="urn:microsoft.com/office/officeart/2005/8/layout/chevron2"/>
    <dgm:cxn modelId="{13A1EDDE-9EAC-4708-BF15-C31E1C40636C}" type="presOf" srcId="{04B3E083-3B31-4931-B988-2258B5C6CA2D}" destId="{DD277F39-9DE2-4750-A3B5-F75AC2714E19}" srcOrd="0" destOrd="0" presId="urn:microsoft.com/office/officeart/2005/8/layout/chevron2"/>
    <dgm:cxn modelId="{93003757-14D5-4D09-9400-E389F1316179}" type="presParOf" srcId="{40667BF5-1F32-4038-8F4D-267B199009EB}" destId="{FB6808A7-DC12-47A1-B9DC-342647E7BFF3}" srcOrd="0" destOrd="0" presId="urn:microsoft.com/office/officeart/2005/8/layout/chevron2"/>
    <dgm:cxn modelId="{68952BC4-E204-49DC-B6DF-3050B2D71429}" type="presParOf" srcId="{FB6808A7-DC12-47A1-B9DC-342647E7BFF3}" destId="{B5110946-B234-49A3-BA86-6406272C0636}" srcOrd="0" destOrd="0" presId="urn:microsoft.com/office/officeart/2005/8/layout/chevron2"/>
    <dgm:cxn modelId="{FF35F348-644F-4834-BCD4-78D66AE20AA4}" type="presParOf" srcId="{FB6808A7-DC12-47A1-B9DC-342647E7BFF3}" destId="{8CAC5161-3A45-4AF4-B50A-6E62740F3181}" srcOrd="1" destOrd="0" presId="urn:microsoft.com/office/officeart/2005/8/layout/chevron2"/>
    <dgm:cxn modelId="{63C662E5-44D3-4DC6-83D1-1E41E9D2FD67}" type="presParOf" srcId="{40667BF5-1F32-4038-8F4D-267B199009EB}" destId="{B77B8EA3-E58A-4DED-8CA3-E10BE0E992F1}" srcOrd="1" destOrd="0" presId="urn:microsoft.com/office/officeart/2005/8/layout/chevron2"/>
    <dgm:cxn modelId="{7DD1642D-38B2-47AC-AF58-83FF1143536B}" type="presParOf" srcId="{40667BF5-1F32-4038-8F4D-267B199009EB}" destId="{FD7FDA0A-FD36-445E-BDAE-37CE7DE1DA69}" srcOrd="2" destOrd="0" presId="urn:microsoft.com/office/officeart/2005/8/layout/chevron2"/>
    <dgm:cxn modelId="{13D12D4C-FD03-4C6A-A564-AB278DC48499}" type="presParOf" srcId="{FD7FDA0A-FD36-445E-BDAE-37CE7DE1DA69}" destId="{C7334878-CF22-4E0E-A334-D8C3090BFF9A}" srcOrd="0" destOrd="0" presId="urn:microsoft.com/office/officeart/2005/8/layout/chevron2"/>
    <dgm:cxn modelId="{919D6A2E-4218-4001-87DE-15447AF14F81}" type="presParOf" srcId="{FD7FDA0A-FD36-445E-BDAE-37CE7DE1DA69}" destId="{2FCA7059-5F2E-4FAE-BD89-EB63E8323AD3}" srcOrd="1" destOrd="0" presId="urn:microsoft.com/office/officeart/2005/8/layout/chevron2"/>
    <dgm:cxn modelId="{EF8C6008-5885-401C-B583-3034831D2EE3}" type="presParOf" srcId="{40667BF5-1F32-4038-8F4D-267B199009EB}" destId="{7CFD35D9-807F-4760-922E-09344D33B80B}" srcOrd="3" destOrd="0" presId="urn:microsoft.com/office/officeart/2005/8/layout/chevron2"/>
    <dgm:cxn modelId="{62FB6A05-FA24-4DEB-86EA-892401FE9F22}" type="presParOf" srcId="{40667BF5-1F32-4038-8F4D-267B199009EB}" destId="{E6A24ECE-AEA8-44EE-AC9C-3B79BAEE17C6}" srcOrd="4" destOrd="0" presId="urn:microsoft.com/office/officeart/2005/8/layout/chevron2"/>
    <dgm:cxn modelId="{262652D9-FAB6-463E-8E5F-A856DBA4B777}" type="presParOf" srcId="{E6A24ECE-AEA8-44EE-AC9C-3B79BAEE17C6}" destId="{D6B6DB84-7184-438F-8789-91FA87176F39}" srcOrd="0" destOrd="0" presId="urn:microsoft.com/office/officeart/2005/8/layout/chevron2"/>
    <dgm:cxn modelId="{E98A3433-748F-4133-AE6B-A782CF8C189B}" type="presParOf" srcId="{E6A24ECE-AEA8-44EE-AC9C-3B79BAEE17C6}" destId="{F1536AC6-106E-4130-81BA-EF3E7EBEF6A6}" srcOrd="1" destOrd="0" presId="urn:microsoft.com/office/officeart/2005/8/layout/chevron2"/>
    <dgm:cxn modelId="{38BDC29B-C26F-453C-82F4-C4963807DE41}" type="presParOf" srcId="{40667BF5-1F32-4038-8F4D-267B199009EB}" destId="{C4EC1FCD-4CB0-43AF-81CC-12F54FE6A242}" srcOrd="5" destOrd="0" presId="urn:microsoft.com/office/officeart/2005/8/layout/chevron2"/>
    <dgm:cxn modelId="{8C6E5B0D-99EB-4908-B283-230B29D9BE42}" type="presParOf" srcId="{40667BF5-1F32-4038-8F4D-267B199009EB}" destId="{94233BDE-3AF0-44AB-BAA7-8F43F5B80EEB}" srcOrd="6" destOrd="0" presId="urn:microsoft.com/office/officeart/2005/8/layout/chevron2"/>
    <dgm:cxn modelId="{897FE2FD-31D4-4F18-9720-4A0FF9524358}" type="presParOf" srcId="{94233BDE-3AF0-44AB-BAA7-8F43F5B80EEB}" destId="{01F5090E-F9D9-4519-A11A-C58A2CBFAAD3}" srcOrd="0" destOrd="0" presId="urn:microsoft.com/office/officeart/2005/8/layout/chevron2"/>
    <dgm:cxn modelId="{C72AF903-1BA5-4C66-8572-92CE6B3AF713}" type="presParOf" srcId="{94233BDE-3AF0-44AB-BAA7-8F43F5B80EEB}" destId="{488D0BC4-71FF-4DA0-86AC-5BA8099D5A61}" srcOrd="1" destOrd="0" presId="urn:microsoft.com/office/officeart/2005/8/layout/chevron2"/>
    <dgm:cxn modelId="{DEE998CC-584D-40BD-BAF0-7A68A8942675}" type="presParOf" srcId="{40667BF5-1F32-4038-8F4D-267B199009EB}" destId="{4776D4AF-C6E8-474A-B598-57AFCA98F9D8}" srcOrd="7" destOrd="0" presId="urn:microsoft.com/office/officeart/2005/8/layout/chevron2"/>
    <dgm:cxn modelId="{CE35DE9D-CE90-436E-84A4-FB91CAC80355}" type="presParOf" srcId="{40667BF5-1F32-4038-8F4D-267B199009EB}" destId="{916D934B-E184-4746-9B57-85624CBADD0A}" srcOrd="8" destOrd="0" presId="urn:microsoft.com/office/officeart/2005/8/layout/chevron2"/>
    <dgm:cxn modelId="{5347FB38-F1B4-48AF-B8AE-B87FD84635DB}" type="presParOf" srcId="{916D934B-E184-4746-9B57-85624CBADD0A}" destId="{60A5A5D6-07DD-4271-A17C-C06420908365}" srcOrd="0" destOrd="0" presId="urn:microsoft.com/office/officeart/2005/8/layout/chevron2"/>
    <dgm:cxn modelId="{C6F15D43-2C84-42D0-99B0-E3FFDF0F94C0}" type="presParOf" srcId="{916D934B-E184-4746-9B57-85624CBADD0A}" destId="{DD277F39-9DE2-4750-A3B5-F75AC2714E19}" srcOrd="1" destOrd="0" presId="urn:microsoft.com/office/officeart/2005/8/layout/chevron2"/>
    <dgm:cxn modelId="{E1955778-67D7-4873-88DD-E8B4B5D924E6}" type="presParOf" srcId="{40667BF5-1F32-4038-8F4D-267B199009EB}" destId="{6698D308-F411-47E8-A097-AD5E856CBEC1}" srcOrd="9" destOrd="0" presId="urn:microsoft.com/office/officeart/2005/8/layout/chevron2"/>
    <dgm:cxn modelId="{9CD3EED1-6C14-4F35-A3FB-424976ABABD3}" type="presParOf" srcId="{40667BF5-1F32-4038-8F4D-267B199009EB}" destId="{11A20BED-2A98-46A4-94C0-A7B316DF4470}" srcOrd="10" destOrd="0" presId="urn:microsoft.com/office/officeart/2005/8/layout/chevron2"/>
    <dgm:cxn modelId="{D61D538C-6BF8-43B7-860D-ED1FB45E6672}" type="presParOf" srcId="{11A20BED-2A98-46A4-94C0-A7B316DF4470}" destId="{EE5B72BB-2840-4D31-9704-335E6C383239}" srcOrd="0" destOrd="0" presId="urn:microsoft.com/office/officeart/2005/8/layout/chevron2"/>
    <dgm:cxn modelId="{F405E1FC-2B59-4116-A457-FC730A634552}" type="presParOf" srcId="{11A20BED-2A98-46A4-94C0-A7B316DF4470}" destId="{16E00CEE-0642-4461-8200-E136912DD7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0946-B234-49A3-BA86-6406272C0636}">
      <dsp:nvSpPr>
        <dsp:cNvPr id="0" name=""/>
        <dsp:cNvSpPr/>
      </dsp:nvSpPr>
      <dsp:spPr>
        <a:xfrm rot="5400000">
          <a:off x="-149323" y="152976"/>
          <a:ext cx="995491" cy="69684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52074"/>
        <a:ext cx="696844" cy="298647"/>
      </dsp:txXfrm>
    </dsp:sp>
    <dsp:sp modelId="{8CAC5161-3A45-4AF4-B50A-6E62740F3181}">
      <dsp:nvSpPr>
        <dsp:cNvPr id="0" name=""/>
        <dsp:cNvSpPr/>
      </dsp:nvSpPr>
      <dsp:spPr>
        <a:xfrm rot="5400000">
          <a:off x="4275448" y="-3574951"/>
          <a:ext cx="647069" cy="780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Низкий уровень оснащения школы (Высокая значимость фактора риска)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6845" y="35240"/>
        <a:ext cx="7772690" cy="583895"/>
      </dsp:txXfrm>
    </dsp:sp>
    <dsp:sp modelId="{C7334878-CF22-4E0E-A334-D8C3090BFF9A}">
      <dsp:nvSpPr>
        <dsp:cNvPr id="0" name=""/>
        <dsp:cNvSpPr/>
      </dsp:nvSpPr>
      <dsp:spPr>
        <a:xfrm rot="5400000">
          <a:off x="-149323" y="1051523"/>
          <a:ext cx="995491" cy="6968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250621"/>
        <a:ext cx="696844" cy="298647"/>
      </dsp:txXfrm>
    </dsp:sp>
    <dsp:sp modelId="{2FCA7059-5F2E-4FAE-BD89-EB63E8323AD3}">
      <dsp:nvSpPr>
        <dsp:cNvPr id="0" name=""/>
        <dsp:cNvSpPr/>
      </dsp:nvSpPr>
      <dsp:spPr>
        <a:xfrm rot="5400000">
          <a:off x="4378742" y="-2796740"/>
          <a:ext cx="432676" cy="780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Дефицит педагогических кадров (Средняя значимость фактора риска)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2942" y="910182"/>
        <a:ext cx="7783155" cy="390432"/>
      </dsp:txXfrm>
    </dsp:sp>
    <dsp:sp modelId="{D6B6DB84-7184-438F-8789-91FA87176F39}">
      <dsp:nvSpPr>
        <dsp:cNvPr id="0" name=""/>
        <dsp:cNvSpPr/>
      </dsp:nvSpPr>
      <dsp:spPr>
        <a:xfrm rot="5400000">
          <a:off x="-149323" y="1950070"/>
          <a:ext cx="995491" cy="69684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149168"/>
        <a:ext cx="696844" cy="298647"/>
      </dsp:txXfrm>
    </dsp:sp>
    <dsp:sp modelId="{F1536AC6-106E-4130-81BA-EF3E7EBEF6A6}">
      <dsp:nvSpPr>
        <dsp:cNvPr id="0" name=""/>
        <dsp:cNvSpPr/>
      </dsp:nvSpPr>
      <dsp:spPr>
        <a:xfrm rot="5400000">
          <a:off x="4356843" y="-1777857"/>
          <a:ext cx="484279" cy="780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Высокая доля обучающихся с ОВЗ (Средняя значимость фактора риска)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6845" y="1905783"/>
        <a:ext cx="7780636" cy="436997"/>
      </dsp:txXfrm>
    </dsp:sp>
    <dsp:sp modelId="{01F5090E-F9D9-4519-A11A-C58A2CBFAAD3}">
      <dsp:nvSpPr>
        <dsp:cNvPr id="0" name=""/>
        <dsp:cNvSpPr/>
      </dsp:nvSpPr>
      <dsp:spPr>
        <a:xfrm rot="5400000">
          <a:off x="-149323" y="2853787"/>
          <a:ext cx="995491" cy="696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052885"/>
        <a:ext cx="696844" cy="298647"/>
      </dsp:txXfrm>
    </dsp:sp>
    <dsp:sp modelId="{488D0BC4-71FF-4DA0-86AC-5BA8099D5A61}">
      <dsp:nvSpPr>
        <dsp:cNvPr id="0" name=""/>
        <dsp:cNvSpPr/>
      </dsp:nvSpPr>
      <dsp:spPr>
        <a:xfrm rot="5400000">
          <a:off x="4270278" y="-874140"/>
          <a:ext cx="657409" cy="780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Низкая учебная мотивация обучающихся (Высокая значимость фактора риска)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6844" y="2731386"/>
        <a:ext cx="7772185" cy="593225"/>
      </dsp:txXfrm>
    </dsp:sp>
    <dsp:sp modelId="{60A5A5D6-07DD-4271-A17C-C06420908365}">
      <dsp:nvSpPr>
        <dsp:cNvPr id="0" name=""/>
        <dsp:cNvSpPr/>
      </dsp:nvSpPr>
      <dsp:spPr>
        <a:xfrm rot="5400000">
          <a:off x="-149323" y="3752334"/>
          <a:ext cx="995491" cy="69684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951432"/>
        <a:ext cx="696844" cy="298647"/>
      </dsp:txXfrm>
    </dsp:sp>
    <dsp:sp modelId="{DD277F39-9DE2-4750-A3B5-F75AC2714E19}">
      <dsp:nvSpPr>
        <dsp:cNvPr id="0" name=""/>
        <dsp:cNvSpPr/>
      </dsp:nvSpPr>
      <dsp:spPr>
        <a:xfrm rot="5400000">
          <a:off x="4275448" y="24406"/>
          <a:ext cx="647069" cy="780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Пониженный уровень школьного благополучия (Средняя значимость фактора риска)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845" y="3634597"/>
        <a:ext cx="7772690" cy="583895"/>
      </dsp:txXfrm>
    </dsp:sp>
    <dsp:sp modelId="{EE5B72BB-2840-4D31-9704-335E6C383239}">
      <dsp:nvSpPr>
        <dsp:cNvPr id="0" name=""/>
        <dsp:cNvSpPr/>
      </dsp:nvSpPr>
      <dsp:spPr>
        <a:xfrm rot="5400000">
          <a:off x="-149323" y="4650881"/>
          <a:ext cx="995491" cy="6968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4849979"/>
        <a:ext cx="696844" cy="298647"/>
      </dsp:txXfrm>
    </dsp:sp>
    <dsp:sp modelId="{16E00CEE-0642-4461-8200-E136912DD755}">
      <dsp:nvSpPr>
        <dsp:cNvPr id="0" name=""/>
        <dsp:cNvSpPr/>
      </dsp:nvSpPr>
      <dsp:spPr>
        <a:xfrm rot="5400000">
          <a:off x="4275337" y="928673"/>
          <a:ext cx="625127" cy="780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Высокая доля обучающихся с рисками учебной неуспешности (Высокая значимость фактора риска)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85762" y="4548764"/>
        <a:ext cx="7773761" cy="56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B55F-F9D1-49A3-A1B5-4BE50D72BA5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FA65-837D-4D1A-921F-7FDCA9AB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68" y="182881"/>
            <a:ext cx="8572500" cy="1013871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rgbClr val="AD6217"/>
                </a:solidFill>
              </a:rPr>
              <a:t>Программа адресной методической поддержки школ с низкими образовательными результатами</a:t>
            </a:r>
            <a:r>
              <a:rPr lang="en-US" sz="1800" b="1" dirty="0" smtClean="0">
                <a:solidFill>
                  <a:srgbClr val="AD6217"/>
                </a:solidFill>
              </a:rPr>
              <a:t> </a:t>
            </a:r>
            <a:endParaRPr lang="ru-RU" sz="1800" b="1" dirty="0">
              <a:solidFill>
                <a:srgbClr val="AD621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683568" y="332656"/>
            <a:ext cx="1299342" cy="7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412776"/>
            <a:ext cx="6438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Участник: МОУ «Лебяженский центр общего образования»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участия: 2020/2021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2021/2022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564904"/>
            <a:ext cx="3653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Куратор: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И.П.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координатор: 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Логунова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М.П.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егиональный куратор: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М.Н.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XWK0j0RO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497156" cy="337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92888" cy="95436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Пониженный 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школьного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благополучия </a:t>
            </a:r>
            <a:r>
              <a:rPr lang="ru-RU" sz="3000" dirty="0">
                <a:solidFill>
                  <a:srgbClr val="FF0000"/>
                </a:solidFill>
              </a:rPr>
              <a:t/>
            </a:r>
            <a:br>
              <a:rPr lang="ru-RU" sz="3000" dirty="0">
                <a:solidFill>
                  <a:srgbClr val="FF0000"/>
                </a:solidFill>
              </a:rPr>
            </a:b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7433953" y="0"/>
            <a:ext cx="1710047" cy="10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MG_20220415_084902_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71" y="1009402"/>
            <a:ext cx="2987824" cy="2240868"/>
          </a:xfrm>
          <a:prstGeom prst="rect">
            <a:avLst/>
          </a:prstGeom>
        </p:spPr>
      </p:pic>
      <p:pic>
        <p:nvPicPr>
          <p:cNvPr id="5" name="Рисунок 4" descr="IMG_20220415_084844_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542" y="3356992"/>
            <a:ext cx="2376264" cy="3168352"/>
          </a:xfrm>
          <a:prstGeom prst="rect">
            <a:avLst/>
          </a:prstGeom>
        </p:spPr>
      </p:pic>
      <p:sp>
        <p:nvSpPr>
          <p:cNvPr id="6" name="Выноска 1 (граница и черта) 5"/>
          <p:cNvSpPr/>
          <p:nvPr/>
        </p:nvSpPr>
        <p:spPr>
          <a:xfrm>
            <a:off x="3707904" y="1556792"/>
            <a:ext cx="2880320" cy="864096"/>
          </a:xfrm>
          <a:prstGeom prst="accentBorderCallout1">
            <a:avLst>
              <a:gd name="adj1" fmla="val 9130"/>
              <a:gd name="adj2" fmla="val -9570"/>
              <a:gd name="adj3" fmla="val 185338"/>
              <a:gd name="adj4" fmla="val -243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Тренинг на сплочение </a:t>
            </a:r>
            <a:r>
              <a:rPr lang="ru-RU" dirty="0" smtClean="0"/>
              <a:t>коллектива «Мы вместе!» </a:t>
            </a:r>
            <a:r>
              <a:rPr lang="ru-RU" b="1" dirty="0" smtClean="0">
                <a:solidFill>
                  <a:srgbClr val="FF0000"/>
                </a:solidFill>
              </a:rPr>
              <a:t>14 апреля 2022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0220415_122015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t="2751"/>
          <a:stretch>
            <a:fillRect/>
          </a:stretch>
        </p:blipFill>
        <p:spPr>
          <a:xfrm rot="5400000">
            <a:off x="6092432" y="3276721"/>
            <a:ext cx="3131840" cy="2284271"/>
          </a:xfrm>
          <a:prstGeom prst="rect">
            <a:avLst/>
          </a:prstGeom>
        </p:spPr>
      </p:pic>
      <p:sp>
        <p:nvSpPr>
          <p:cNvPr id="8" name="Выноска 1 (граница и черта) 7"/>
          <p:cNvSpPr/>
          <p:nvPr/>
        </p:nvSpPr>
        <p:spPr>
          <a:xfrm>
            <a:off x="3203848" y="3933056"/>
            <a:ext cx="2952328" cy="1368152"/>
          </a:xfrm>
          <a:prstGeom prst="accentBorderCallout1">
            <a:avLst>
              <a:gd name="adj1" fmla="val 23958"/>
              <a:gd name="adj2" fmla="val 104683"/>
              <a:gd name="adj3" fmla="val -28113"/>
              <a:gd name="adj4" fmla="val 1120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Положение о конкурсе проектов организации образовательной среды «Учись красиво!»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lvl="0" algn="l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доля обучающихся с рисками учебной неуспешности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7433953" y="0"/>
            <a:ext cx="1710047" cy="10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408020" cy="24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1 (граница и черта) 4"/>
          <p:cNvSpPr/>
          <p:nvPr/>
        </p:nvSpPr>
        <p:spPr>
          <a:xfrm>
            <a:off x="4860032" y="1988840"/>
            <a:ext cx="4032448" cy="1008112"/>
          </a:xfrm>
          <a:prstGeom prst="accentBorderCallout1">
            <a:avLst>
              <a:gd name="adj1" fmla="val 18750"/>
              <a:gd name="adj2" fmla="val -8333"/>
              <a:gd name="adj3" fmla="val 91886"/>
              <a:gd name="adj4" fmla="val -227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Исследование уровня развития учебных умений. Тест «Умеешь ли ты учиться?»</a:t>
            </a:r>
            <a:endParaRPr lang="ru-RU" dirty="0"/>
          </a:p>
        </p:txBody>
      </p:sp>
      <p:pic>
        <p:nvPicPr>
          <p:cNvPr id="6" name="Рисунок 5" descr="fe389540a8fccde5eb370c0427cb05a8eaefe3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84984"/>
            <a:ext cx="4149080" cy="3111810"/>
          </a:xfrm>
          <a:prstGeom prst="rect">
            <a:avLst/>
          </a:prstGeom>
        </p:spPr>
      </p:pic>
      <p:sp>
        <p:nvSpPr>
          <p:cNvPr id="7" name="Выноска 1 (граница и черта) 6"/>
          <p:cNvSpPr/>
          <p:nvPr/>
        </p:nvSpPr>
        <p:spPr>
          <a:xfrm>
            <a:off x="251520" y="4797152"/>
            <a:ext cx="3384376" cy="1080120"/>
          </a:xfrm>
          <a:prstGeom prst="accentBorderCallout1">
            <a:avLst>
              <a:gd name="adj1" fmla="val 12153"/>
              <a:gd name="adj2" fmla="val 110819"/>
              <a:gd name="adj3" fmla="val -81003"/>
              <a:gd name="adj4" fmla="val 1327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Созданы 3 </a:t>
            </a:r>
            <a:r>
              <a:rPr lang="ru-RU" smtClean="0"/>
              <a:t>группы педагогов. </a:t>
            </a:r>
            <a:r>
              <a:rPr lang="ru-RU" dirty="0" smtClean="0"/>
              <a:t>Разработаны планы работы групп, которые в данный момент реализуются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00372"/>
            <a:ext cx="114300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0206" cy="960103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AD6217"/>
                </a:solidFill>
              </a:rPr>
              <a:t>Рисковый профиль школы</a:t>
            </a:r>
            <a:endParaRPr lang="ru-RU" sz="3200" b="1" dirty="0">
              <a:solidFill>
                <a:srgbClr val="AD6217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58980294"/>
              </p:ext>
            </p:extLst>
          </p:nvPr>
        </p:nvGraphicFramePr>
        <p:xfrm>
          <a:off x="357158" y="1357298"/>
          <a:ext cx="8501122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323529" y="213756"/>
            <a:ext cx="1421332" cy="8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04" y="332656"/>
            <a:ext cx="8043433" cy="99412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Что получилось?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354" y="1340768"/>
            <a:ext cx="7924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Команда школы  сформировала цели  развития и пути их достижения. Образованы </a:t>
            </a:r>
            <a:r>
              <a:rPr lang="ru-RU" sz="2000" b="1" dirty="0">
                <a:solidFill>
                  <a:srgbClr val="C00000"/>
                </a:solidFill>
              </a:rPr>
              <a:t>проектные группы</a:t>
            </a:r>
            <a:r>
              <a:rPr lang="ru-RU" sz="2000" dirty="0"/>
              <a:t>, что позволит повысить эффективность работы по устранению рисковых  профилей.</a:t>
            </a:r>
          </a:p>
          <a:p>
            <a:pPr lvl="0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37150" y="2623469"/>
            <a:ext cx="7648018" cy="1080120"/>
            <a:chOff x="1152118" y="936107"/>
            <a:chExt cx="4412906" cy="66630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52118" y="936107"/>
              <a:ext cx="4361024" cy="666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204000" y="936107"/>
              <a:ext cx="4361024" cy="560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285750" lvl="0" indent="-2857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ru-RU" sz="2000" kern="1200" dirty="0" smtClean="0"/>
                <a:t>Сформировалась целостная </a:t>
              </a:r>
              <a:r>
                <a:rPr lang="ru-RU" sz="2000" b="1" kern="1200" dirty="0" smtClean="0">
                  <a:solidFill>
                    <a:srgbClr val="C00000"/>
                  </a:solidFill>
                </a:rPr>
                <a:t>система профессионального роста </a:t>
              </a:r>
              <a:r>
                <a:rPr lang="ru-RU" sz="2000" b="1" kern="1200" dirty="0" smtClean="0">
                  <a:solidFill>
                    <a:srgbClr val="C00000"/>
                  </a:solidFill>
                </a:rPr>
                <a:t>педагогов</a:t>
              </a:r>
              <a:r>
                <a:rPr lang="ru-RU" sz="2000" kern="1200" dirty="0" smtClean="0"/>
                <a:t>, </a:t>
              </a:r>
              <a:r>
                <a:rPr lang="ru-RU" sz="2000" kern="1200" dirty="0" smtClean="0"/>
                <a:t>основанная на выявлении предметных и методических дефицитов, повышении квалификации по преодолению дефицитов. Кураторская методика, наставничество.</a:t>
              </a:r>
              <a:endParaRPr lang="ru-RU" sz="20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3367" y="3930350"/>
            <a:ext cx="7745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 школе </a:t>
            </a:r>
            <a:r>
              <a:rPr lang="ru-RU" sz="2000" b="1" dirty="0">
                <a:solidFill>
                  <a:srgbClr val="C00000"/>
                </a:solidFill>
              </a:rPr>
              <a:t>закрыты все вакансии</a:t>
            </a:r>
            <a:r>
              <a:rPr lang="ru-RU" sz="2000" dirty="0"/>
              <a:t>, создано штатное расписание с перераспределением и снижением нагрузки педагогов.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926" y="4723908"/>
            <a:ext cx="7771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Более </a:t>
            </a:r>
            <a:r>
              <a:rPr lang="ru-RU" sz="2000" b="1" dirty="0" smtClean="0">
                <a:solidFill>
                  <a:srgbClr val="C00000"/>
                </a:solidFill>
              </a:rPr>
              <a:t>200 обучающихся </a:t>
            </a:r>
            <a:r>
              <a:rPr lang="ru-RU" sz="2000" dirty="0" smtClean="0"/>
              <a:t>стали </a:t>
            </a:r>
            <a:r>
              <a:rPr lang="ru-RU" sz="2000" b="1" dirty="0" smtClean="0">
                <a:solidFill>
                  <a:srgbClr val="C00000"/>
                </a:solidFill>
              </a:rPr>
              <a:t>победителями и призерами конкурсов</a:t>
            </a:r>
            <a:r>
              <a:rPr lang="ru-RU" sz="2000" dirty="0" smtClean="0"/>
              <a:t>, соревнований различного уровня. </a:t>
            </a:r>
            <a:r>
              <a:rPr lang="ru-RU" sz="2000" b="1" dirty="0" smtClean="0">
                <a:solidFill>
                  <a:srgbClr val="C00000"/>
                </a:solidFill>
              </a:rPr>
              <a:t>10 педагогов школы-победители </a:t>
            </a:r>
            <a:r>
              <a:rPr lang="ru-RU" sz="2000" dirty="0" smtClean="0"/>
              <a:t>и призеры профессиональных конкурсов.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085" y="573553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Идет подготовка к участию в научно-практической конференции </a:t>
            </a:r>
            <a:r>
              <a:rPr lang="ru-RU" sz="2000" b="1" dirty="0" smtClean="0">
                <a:solidFill>
                  <a:srgbClr val="C00000"/>
                </a:solidFill>
              </a:rPr>
              <a:t>«Старт в науку»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932093" y="332656"/>
            <a:ext cx="1296144" cy="7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2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62074"/>
          </a:xfrm>
        </p:spPr>
        <p:txBody>
          <a:bodyPr>
            <a:noAutofit/>
          </a:bodyPr>
          <a:lstStyle/>
          <a:p>
            <a:pPr lvl="0" algn="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Низкий уровень оснащения школы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344347" y="61908"/>
            <a:ext cx="1296144" cy="7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s://rewizor.ru/files/161508dj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376264" cy="1573539"/>
          </a:xfrm>
          <a:prstGeom prst="rect">
            <a:avLst/>
          </a:prstGeom>
          <a:noFill/>
        </p:spPr>
      </p:pic>
      <p:sp>
        <p:nvSpPr>
          <p:cNvPr id="5" name="Выноска 1 (граница и черта) 4"/>
          <p:cNvSpPr/>
          <p:nvPr/>
        </p:nvSpPr>
        <p:spPr>
          <a:xfrm>
            <a:off x="4139952" y="3573016"/>
            <a:ext cx="4680520" cy="720080"/>
          </a:xfrm>
          <a:prstGeom prst="accentBorderCallout1">
            <a:avLst>
              <a:gd name="adj1" fmla="val 22048"/>
              <a:gd name="adj2" fmla="val -3766"/>
              <a:gd name="adj3" fmla="val 112500"/>
              <a:gd name="adj4" fmla="val -261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Укомплектован кабинет информатики</a:t>
            </a:r>
            <a:endParaRPr lang="ru-RU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148336" y="1565176"/>
            <a:ext cx="4680520" cy="720080"/>
          </a:xfrm>
          <a:prstGeom prst="accentBorderCallout1">
            <a:avLst>
              <a:gd name="adj1" fmla="val 22048"/>
              <a:gd name="adj2" fmla="val -3766"/>
              <a:gd name="adj3" fmla="val 97657"/>
              <a:gd name="adj4" fmla="val -253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Закуплена учебная литература</a:t>
            </a:r>
          </a:p>
          <a:p>
            <a:pPr algn="ctr"/>
            <a:r>
              <a:rPr lang="ru-RU" dirty="0" smtClean="0"/>
              <a:t> на 458 тыс.рублей </a:t>
            </a:r>
            <a:endParaRPr lang="ru-RU" dirty="0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131322" y="5013176"/>
            <a:ext cx="4680520" cy="1008112"/>
          </a:xfrm>
          <a:prstGeom prst="accentBorderCallout1">
            <a:avLst>
              <a:gd name="adj1" fmla="val 22048"/>
              <a:gd name="adj2" fmla="val -3766"/>
              <a:gd name="adj3" fmla="val 20146"/>
              <a:gd name="adj4" fmla="val -357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 по благоустройству пищеблока на сумму 736,842 рубля (на стадии реализации)</a:t>
            </a:r>
            <a:endParaRPr lang="ru-RU" dirty="0"/>
          </a:p>
        </p:txBody>
      </p:sp>
      <p:pic>
        <p:nvPicPr>
          <p:cNvPr id="8" name="Рисунок 7" descr="20220415_093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1500" y="3489009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70609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педагогических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395536" y="116632"/>
            <a:ext cx="1710047" cy="10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20220415_093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058" y="1570230"/>
            <a:ext cx="2411760" cy="1808820"/>
          </a:xfrm>
          <a:prstGeom prst="rect">
            <a:avLst/>
          </a:prstGeom>
        </p:spPr>
      </p:pic>
      <p:sp>
        <p:nvSpPr>
          <p:cNvPr id="6" name="Выноска 1 (граница и черта) 5"/>
          <p:cNvSpPr/>
          <p:nvPr/>
        </p:nvSpPr>
        <p:spPr>
          <a:xfrm>
            <a:off x="3203848" y="1052736"/>
            <a:ext cx="5472608" cy="1152128"/>
          </a:xfrm>
          <a:prstGeom prst="accentBorderCallout1">
            <a:avLst>
              <a:gd name="adj1" fmla="val 35242"/>
              <a:gd name="adj2" fmla="val -5499"/>
              <a:gd name="adj3" fmla="val 172695"/>
              <a:gd name="adj4" fmla="val -1907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Самодиагностика профессиональных затруднений (ресурс </a:t>
            </a:r>
            <a:r>
              <a:rPr lang="ru-RU" dirty="0" err="1" smtClean="0"/>
              <a:t>Яндекс</a:t>
            </a:r>
            <a:r>
              <a:rPr lang="ru-RU" dirty="0" smtClean="0"/>
              <a:t>  «Я - учитель»)</a:t>
            </a:r>
          </a:p>
          <a:p>
            <a:pPr algn="ctr"/>
            <a:r>
              <a:rPr lang="ru-RU" dirty="0" smtClean="0"/>
              <a:t> План личного профессионального развития -90% педагогов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23728" y="2564904"/>
          <a:ext cx="702027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63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70609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педагогических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395536" y="116632"/>
            <a:ext cx="1710047" cy="10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Ovehm7vvKs.jpg"/>
          <p:cNvPicPr>
            <a:picLocks noChangeAspect="1"/>
          </p:cNvPicPr>
          <p:nvPr/>
        </p:nvPicPr>
        <p:blipFill>
          <a:blip r:embed="rId3" cstate="print"/>
          <a:srcRect t="19550" b="15351"/>
          <a:stretch>
            <a:fillRect/>
          </a:stretch>
        </p:blipFill>
        <p:spPr>
          <a:xfrm>
            <a:off x="5940152" y="2924944"/>
            <a:ext cx="2862109" cy="3312368"/>
          </a:xfrm>
          <a:prstGeom prst="rect">
            <a:avLst/>
          </a:prstGeom>
        </p:spPr>
      </p:pic>
      <p:sp>
        <p:nvSpPr>
          <p:cNvPr id="10" name="Выноска 1 (граница и черта) 9"/>
          <p:cNvSpPr/>
          <p:nvPr/>
        </p:nvSpPr>
        <p:spPr>
          <a:xfrm>
            <a:off x="251520" y="4941168"/>
            <a:ext cx="4536504" cy="1584176"/>
          </a:xfrm>
          <a:prstGeom prst="accentBorderCallout1">
            <a:avLst>
              <a:gd name="adj1" fmla="val 36741"/>
              <a:gd name="adj2" fmla="val 104491"/>
              <a:gd name="adj3" fmla="val -5190"/>
              <a:gd name="adj4" fmla="val 1223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«Ломоносовская ярмарка педагогических практик и инноваций - 2022». Муниципальный этап.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 призёр и 2 победителя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nR_R_rZs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92696"/>
            <a:ext cx="3635896" cy="1765682"/>
          </a:xfrm>
          <a:prstGeom prst="rect">
            <a:avLst/>
          </a:prstGeom>
        </p:spPr>
      </p:pic>
      <p:pic>
        <p:nvPicPr>
          <p:cNvPr id="11" name="Рисунок 10" descr="k17S038tu3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268760"/>
            <a:ext cx="3240360" cy="2430270"/>
          </a:xfrm>
          <a:prstGeom prst="rect">
            <a:avLst/>
          </a:prstGeom>
        </p:spPr>
      </p:pic>
      <p:sp>
        <p:nvSpPr>
          <p:cNvPr id="12" name="Выноска 1 (граница и черта) 11"/>
          <p:cNvSpPr/>
          <p:nvPr/>
        </p:nvSpPr>
        <p:spPr>
          <a:xfrm>
            <a:off x="755576" y="3933056"/>
            <a:ext cx="3744416" cy="648072"/>
          </a:xfrm>
          <a:prstGeom prst="accentBorderCallout1">
            <a:avLst>
              <a:gd name="adj1" fmla="val -1406"/>
              <a:gd name="adj2" fmla="val 105984"/>
              <a:gd name="adj3" fmla="val -246652"/>
              <a:gd name="adj4" fmla="val 914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Школьный конкурс педагогических практик и инноваций-</a:t>
            </a:r>
            <a:r>
              <a:rPr lang="ru-RU" b="1" dirty="0" smtClean="0">
                <a:solidFill>
                  <a:srgbClr val="C00000"/>
                </a:solidFill>
              </a:rPr>
              <a:t>18 участников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0" y="188640"/>
            <a:ext cx="1710047" cy="10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22114"/>
          </a:xfrm>
        </p:spPr>
        <p:txBody>
          <a:bodyPr>
            <a:noAutofit/>
          </a:bodyPr>
          <a:lstStyle/>
          <a:p>
            <a:pPr lvl="0" algn="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доля обучающихся с ОВЗ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YRs3Ijcumc0.jpg"/>
          <p:cNvPicPr>
            <a:picLocks noChangeAspect="1"/>
          </p:cNvPicPr>
          <p:nvPr/>
        </p:nvPicPr>
        <p:blipFill>
          <a:blip r:embed="rId3" cstate="print"/>
          <a:srcRect l="12876" t="12467" b="4090"/>
          <a:stretch>
            <a:fillRect/>
          </a:stretch>
        </p:blipFill>
        <p:spPr>
          <a:xfrm>
            <a:off x="5148064" y="836712"/>
            <a:ext cx="3672408" cy="2637927"/>
          </a:xfrm>
          <a:prstGeom prst="rect">
            <a:avLst/>
          </a:prstGeom>
        </p:spPr>
      </p:pic>
      <p:sp>
        <p:nvSpPr>
          <p:cNvPr id="5" name="Выноска 1 (граница и черта) 4"/>
          <p:cNvSpPr/>
          <p:nvPr/>
        </p:nvSpPr>
        <p:spPr>
          <a:xfrm>
            <a:off x="179512" y="1556792"/>
            <a:ext cx="4320480" cy="1656184"/>
          </a:xfrm>
          <a:prstGeom prst="accentBorderCallout1">
            <a:avLst>
              <a:gd name="adj1" fmla="val 20399"/>
              <a:gd name="adj2" fmla="val 104889"/>
              <a:gd name="adj3" fmla="val -24617"/>
              <a:gd name="adj4" fmla="val 1141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Выступление учителей -логопедов, дефектологов на муниципальном семинаре «Сопровождение детей с ОВЗ – приемы, методы работы»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28 марта 2022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G_20220415_095237_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4283968" cy="3206283"/>
          </a:xfrm>
          <a:prstGeom prst="rect">
            <a:avLst/>
          </a:prstGeom>
        </p:spPr>
      </p:pic>
      <p:sp>
        <p:nvSpPr>
          <p:cNvPr id="8" name="Выноска 1 (граница и черта) 7"/>
          <p:cNvSpPr/>
          <p:nvPr/>
        </p:nvSpPr>
        <p:spPr>
          <a:xfrm>
            <a:off x="5220072" y="4221088"/>
            <a:ext cx="3600400" cy="1440160"/>
          </a:xfrm>
          <a:prstGeom prst="accentBorderCallout1">
            <a:avLst>
              <a:gd name="adj1" fmla="val 18750"/>
              <a:gd name="adj2" fmla="val -8333"/>
              <a:gd name="adj3" fmla="val 129908"/>
              <a:gd name="adj4" fmla="val -175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досуговой деятельности детей с ОВЗ.</a:t>
            </a:r>
          </a:p>
          <a:p>
            <a:pPr algn="ctr"/>
            <a:r>
              <a:rPr lang="ru-RU" dirty="0" smtClean="0"/>
              <a:t>Программа «Веселый калейдоскоп»                         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30 участников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5936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34082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Низкая учебная мотивация обучающихся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7152299" y="718457"/>
            <a:ext cx="1710047" cy="10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2699792" cy="27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1 (граница и черта) 5"/>
          <p:cNvSpPr/>
          <p:nvPr/>
        </p:nvSpPr>
        <p:spPr>
          <a:xfrm>
            <a:off x="3563888" y="980728"/>
            <a:ext cx="3365566" cy="1305264"/>
          </a:xfrm>
          <a:prstGeom prst="accentBorderCallout1">
            <a:avLst>
              <a:gd name="adj1" fmla="val 9473"/>
              <a:gd name="adj2" fmla="val -3407"/>
              <a:gd name="adj3" fmla="val 219696"/>
              <a:gd name="adj4" fmla="val -231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Ставший уже традиционным конкурс</a:t>
            </a:r>
          </a:p>
          <a:p>
            <a:pPr algn="ctr"/>
            <a:r>
              <a:rPr lang="ru-RU" dirty="0" smtClean="0"/>
              <a:t> «Ученик месяца»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14 учеников каждый месяц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20220415_121818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t="3801"/>
          <a:stretch>
            <a:fillRect/>
          </a:stretch>
        </p:blipFill>
        <p:spPr>
          <a:xfrm rot="5400000">
            <a:off x="5741931" y="2907141"/>
            <a:ext cx="3491880" cy="2519375"/>
          </a:xfrm>
          <a:prstGeom prst="rect">
            <a:avLst/>
          </a:prstGeom>
        </p:spPr>
      </p:pic>
      <p:sp>
        <p:nvSpPr>
          <p:cNvPr id="8" name="Выноска 1 (граница и черта) 7"/>
          <p:cNvSpPr/>
          <p:nvPr/>
        </p:nvSpPr>
        <p:spPr>
          <a:xfrm>
            <a:off x="2915816" y="4005064"/>
            <a:ext cx="2880320" cy="1512168"/>
          </a:xfrm>
          <a:prstGeom prst="accentBorderCallout1">
            <a:avLst>
              <a:gd name="adj1" fmla="val 12467"/>
              <a:gd name="adj2" fmla="val 106193"/>
              <a:gd name="adj3" fmla="val -50846"/>
              <a:gd name="adj4" fmla="val 1145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мероприятий по работе с высокомотивированными и немотивированными обучающимися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0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634082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Низкая учебная мотивация обучающихся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2958" r="21500" b="23182"/>
          <a:stretch/>
        </p:blipFill>
        <p:spPr bwMode="auto">
          <a:xfrm>
            <a:off x="7584123" y="0"/>
            <a:ext cx="153948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_s8wkeCaZ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620688"/>
            <a:ext cx="3671691" cy="2448272"/>
          </a:xfrm>
          <a:prstGeom prst="rect">
            <a:avLst/>
          </a:prstGeom>
        </p:spPr>
      </p:pic>
      <p:pic>
        <p:nvPicPr>
          <p:cNvPr id="5" name="Рисунок 4" descr="bywltLZNi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96752"/>
            <a:ext cx="2915816" cy="5183673"/>
          </a:xfrm>
          <a:prstGeom prst="rect">
            <a:avLst/>
          </a:prstGeom>
        </p:spPr>
      </p:pic>
      <p:sp>
        <p:nvSpPr>
          <p:cNvPr id="6" name="Выноска 1 (граница и черта) 5"/>
          <p:cNvSpPr/>
          <p:nvPr/>
        </p:nvSpPr>
        <p:spPr>
          <a:xfrm>
            <a:off x="683568" y="4869160"/>
            <a:ext cx="4104456" cy="1080120"/>
          </a:xfrm>
          <a:prstGeom prst="accentBorderCallout1">
            <a:avLst>
              <a:gd name="adj1" fmla="val 22284"/>
              <a:gd name="adj2" fmla="val 108845"/>
              <a:gd name="adj3" fmla="val -65375"/>
              <a:gd name="adj4" fmla="val 11877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Ломоносовский интеллектуальный турнир «Кубок Ломоносова» </a:t>
            </a:r>
          </a:p>
          <a:p>
            <a:pPr algn="ctr"/>
            <a:r>
              <a:rPr lang="ru-RU" dirty="0" smtClean="0"/>
              <a:t>24 марта 2022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команда 5 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PcosTA4GFH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2136080" cy="30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1534</TotalTime>
  <Words>443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Программа адресной методической поддержки школ с низкими образовательными результатами </vt:lpstr>
      <vt:lpstr>Рисковый профиль школы</vt:lpstr>
      <vt:lpstr>Что получилось? </vt:lpstr>
      <vt:lpstr>Низкий уровень оснащения школы  </vt:lpstr>
      <vt:lpstr>Дефицит педагогических кадров </vt:lpstr>
      <vt:lpstr>Дефицит педагогических кадров </vt:lpstr>
      <vt:lpstr>Высокая доля обучающихся с ОВЗ  </vt:lpstr>
      <vt:lpstr>Низкая учебная мотивация обучающихся  </vt:lpstr>
      <vt:lpstr>Низкая учебная мотивация обучающихся  </vt:lpstr>
      <vt:lpstr> Пониженный уровень школьного           благополучия  </vt:lpstr>
      <vt:lpstr>Высокая доля обучающихся с рисками учебной неуспешности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Сельская школа – слабая школа?</dc:title>
  <dc:creator>Home</dc:creator>
  <cp:lastModifiedBy>Марина</cp:lastModifiedBy>
  <cp:revision>64</cp:revision>
  <dcterms:created xsi:type="dcterms:W3CDTF">2020-10-30T12:19:13Z</dcterms:created>
  <dcterms:modified xsi:type="dcterms:W3CDTF">2022-04-18T08:35:49Z</dcterms:modified>
</cp:coreProperties>
</file>