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EDB3"/>
    <a:srgbClr val="99CCFF"/>
    <a:srgbClr val="33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24" d="100"/>
          <a:sy n="124" d="100"/>
        </p:scale>
        <p:origin x="-60" y="5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7586-5B64-47F3-BE0F-1406E4EE740E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F790FC73-B2F3-478D-BBC6-B97878685E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15025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7586-5B64-47F3-BE0F-1406E4EE740E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F790FC73-B2F3-478D-BBC6-B97878685E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5549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7586-5B64-47F3-BE0F-1406E4EE740E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F790FC73-B2F3-478D-BBC6-B97878685E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3196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7586-5B64-47F3-BE0F-1406E4EE740E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790FC73-B2F3-478D-BBC6-B97878685E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169763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7586-5B64-47F3-BE0F-1406E4EE740E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790FC73-B2F3-478D-BBC6-B97878685E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64574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7586-5B64-47F3-BE0F-1406E4EE740E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0FC73-B2F3-478D-BBC6-B97878685E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14774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7586-5B64-47F3-BE0F-1406E4EE740E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0FC73-B2F3-478D-BBC6-B97878685E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597499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7586-5B64-47F3-BE0F-1406E4EE740E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0FC73-B2F3-478D-BBC6-B97878685E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57077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17DD7586-5B64-47F3-BE0F-1406E4EE740E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F790FC73-B2F3-478D-BBC6-B97878685E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414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7586-5B64-47F3-BE0F-1406E4EE740E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0FC73-B2F3-478D-BBC6-B97878685E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7014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7586-5B64-47F3-BE0F-1406E4EE740E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F790FC73-B2F3-478D-BBC6-B97878685E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8928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7586-5B64-47F3-BE0F-1406E4EE740E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0FC73-B2F3-478D-BBC6-B97878685E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1029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7586-5B64-47F3-BE0F-1406E4EE740E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0FC73-B2F3-478D-BBC6-B97878685E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1970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7586-5B64-47F3-BE0F-1406E4EE740E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0FC73-B2F3-478D-BBC6-B97878685E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190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7586-5B64-47F3-BE0F-1406E4EE740E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0FC73-B2F3-478D-BBC6-B97878685E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5261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7586-5B64-47F3-BE0F-1406E4EE740E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0FC73-B2F3-478D-BBC6-B97878685E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7410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7586-5B64-47F3-BE0F-1406E4EE740E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0FC73-B2F3-478D-BBC6-B97878685E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9439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 cstate="print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D7586-5B64-47F3-BE0F-1406E4EE740E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0FC73-B2F3-478D-BBC6-B97878685E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68455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200" dirty="0" smtClean="0"/>
              <a:t>Подготовка к оценке механизмов управления качеством образования: результаты и перспективы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8019" y="5634259"/>
            <a:ext cx="8144134" cy="1117687"/>
          </a:xfrm>
        </p:spPr>
        <p:txBody>
          <a:bodyPr/>
          <a:lstStyle/>
          <a:p>
            <a:r>
              <a:rPr lang="ru-RU" dirty="0" smtClean="0"/>
              <a:t>Л.А. Глазырина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53793" y="2250157"/>
            <a:ext cx="3238207" cy="13730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 Ленинградская область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27090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rgbClr val="99CCFF"/>
                </a:solidFill>
              </a:rPr>
              <a:t>Результаты подготовки к оценке региональных механизмов управления качеством образования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94291" y="2249214"/>
            <a:ext cx="7336219" cy="4456385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200" dirty="0">
                <a:solidFill>
                  <a:schemeClr val="bg1"/>
                </a:solidFill>
              </a:rPr>
              <a:t>2021 год </a:t>
            </a:r>
            <a:r>
              <a:rPr lang="ru-RU" sz="2200" dirty="0" smtClean="0">
                <a:solidFill>
                  <a:schemeClr val="bg1"/>
                </a:solidFill>
              </a:rPr>
              <a:t>– Предварительная оценка </a:t>
            </a:r>
            <a:r>
              <a:rPr lang="ru-RU" sz="2200" dirty="0">
                <a:solidFill>
                  <a:schemeClr val="bg1"/>
                </a:solidFill>
              </a:rPr>
              <a:t>актуального состояния механизмов управления качеством образования в Ленинградской области (второй этап</a:t>
            </a:r>
            <a:r>
              <a:rPr lang="ru-RU" sz="2200" dirty="0" smtClean="0">
                <a:solidFill>
                  <a:schemeClr val="bg1"/>
                </a:solidFill>
              </a:rPr>
              <a:t>): </a:t>
            </a:r>
            <a:endParaRPr lang="ru-RU" sz="2200" dirty="0">
              <a:solidFill>
                <a:schemeClr val="bg1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200" dirty="0">
                <a:solidFill>
                  <a:schemeClr val="bg1"/>
                </a:solidFill>
              </a:rPr>
              <a:t>Механизмы управления качеством образовательных результатов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200" dirty="0">
                <a:solidFill>
                  <a:schemeClr val="bg1"/>
                </a:solidFill>
              </a:rPr>
              <a:t>Механизмы управления качеством образовательного процесса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5100" dirty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5100" dirty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6" name="Объект 4"/>
          <p:cNvSpPr txBox="1">
            <a:spLocks/>
          </p:cNvSpPr>
          <p:nvPr/>
        </p:nvSpPr>
        <p:spPr>
          <a:xfrm>
            <a:off x="8145516" y="2921875"/>
            <a:ext cx="3836277" cy="378372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>
                <a:solidFill>
                  <a:srgbClr val="FFC000"/>
                </a:solidFill>
              </a:rPr>
              <a:t>Главный результат – значительное повышение эффективности функционирования и степени </a:t>
            </a:r>
            <a:r>
              <a:rPr lang="ru-RU" dirty="0" err="1" smtClean="0">
                <a:solidFill>
                  <a:srgbClr val="FFC000"/>
                </a:solidFill>
              </a:rPr>
              <a:t>сформированности</a:t>
            </a:r>
            <a:r>
              <a:rPr lang="ru-RU" dirty="0">
                <a:solidFill>
                  <a:srgbClr val="FFC000"/>
                </a:solidFill>
              </a:rPr>
              <a:t/>
            </a:r>
            <a:br>
              <a:rPr lang="ru-RU" dirty="0">
                <a:solidFill>
                  <a:srgbClr val="FFC000"/>
                </a:solidFill>
              </a:rPr>
            </a:br>
            <a:r>
              <a:rPr lang="ru-RU" dirty="0">
                <a:solidFill>
                  <a:srgbClr val="FFC000"/>
                </a:solidFill>
              </a:rPr>
              <a:t>механизмов управления качеством образования в региональной системе </a:t>
            </a:r>
            <a:r>
              <a:rPr lang="ru-RU" dirty="0" smtClean="0">
                <a:solidFill>
                  <a:srgbClr val="FFC000"/>
                </a:solidFill>
              </a:rPr>
              <a:t>образования (третье место в рейтинге региональных систем образования)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7" name="Багетная рамка 6"/>
          <p:cNvSpPr/>
          <p:nvPr/>
        </p:nvSpPr>
        <p:spPr>
          <a:xfrm>
            <a:off x="294291" y="5139558"/>
            <a:ext cx="6666410" cy="163961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</a:pPr>
            <a:r>
              <a:rPr lang="ru-RU" dirty="0">
                <a:solidFill>
                  <a:schemeClr val="bg1"/>
                </a:solidFill>
              </a:rPr>
              <a:t>Проведена предварительная оценка </a:t>
            </a:r>
            <a:r>
              <a:rPr lang="ru-RU" dirty="0" smtClean="0">
                <a:solidFill>
                  <a:schemeClr val="bg1"/>
                </a:solidFill>
              </a:rPr>
              <a:t>63 управленческих позиций</a:t>
            </a:r>
            <a:r>
              <a:rPr lang="ru-RU" dirty="0">
                <a:solidFill>
                  <a:schemeClr val="bg1"/>
                </a:solidFill>
              </a:rPr>
              <a:t>, по 60 из которых дано 130 рекомендаций по </a:t>
            </a:r>
            <a:r>
              <a:rPr lang="ru-RU" dirty="0" smtClean="0">
                <a:solidFill>
                  <a:schemeClr val="bg1"/>
                </a:solidFill>
              </a:rPr>
              <a:t>улучшению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9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99CCFF"/>
                </a:solidFill>
              </a:rPr>
              <a:t>Результаты подготовки к оценке муниципальных механизмов управления качеством образования</a:t>
            </a:r>
            <a:endParaRPr lang="ru-RU" dirty="0">
              <a:solidFill>
                <a:srgbClr val="99CC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8676" y="2244670"/>
            <a:ext cx="7252138" cy="446093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bg1"/>
                </a:solidFill>
              </a:rPr>
              <a:t>2021 год – Предварительная оценка актуального состояния механизмов управления качеством образования в 18 муниципальных районах Ленинградской области: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bg1"/>
                </a:solidFill>
              </a:rPr>
              <a:t>Экспертиза материалов, размещенных на официальных сайтах МОУО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bg1"/>
                </a:solidFill>
              </a:rPr>
              <a:t>Определение актуального состояния системы оценки качества образования в муниципалитете 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bg1"/>
                </a:solidFill>
              </a:rPr>
              <a:t>Выявление проблемных зон и недостающих позиций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bg1"/>
                </a:solidFill>
              </a:rPr>
              <a:t>Подготовка рекомендаций по устранению несоответствий и корректировке управленческих решений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bg1"/>
                </a:solidFill>
              </a:rPr>
              <a:t>Консультирование муниципальных управленческих команд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bg1"/>
                </a:solidFill>
              </a:rPr>
              <a:t>Подготовка шаблонов документов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Объект 4"/>
          <p:cNvSpPr txBox="1">
            <a:spLocks/>
          </p:cNvSpPr>
          <p:nvPr/>
        </p:nvSpPr>
        <p:spPr>
          <a:xfrm>
            <a:off x="7514897" y="2244669"/>
            <a:ext cx="4487917" cy="446093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>
                <a:solidFill>
                  <a:srgbClr val="FFC000"/>
                </a:solidFill>
              </a:rPr>
              <a:t>Результаты: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упорядочение</a:t>
            </a:r>
            <a:r>
              <a:rPr lang="ru-RU" dirty="0">
                <a:solidFill>
                  <a:srgbClr val="FFC000"/>
                </a:solidFill>
              </a:rPr>
              <a:t/>
            </a:r>
            <a:br>
              <a:rPr lang="ru-RU" dirty="0">
                <a:solidFill>
                  <a:srgbClr val="FFC000"/>
                </a:solidFill>
              </a:rPr>
            </a:br>
            <a:r>
              <a:rPr lang="ru-RU" dirty="0">
                <a:solidFill>
                  <a:srgbClr val="FFC000"/>
                </a:solidFill>
              </a:rPr>
              <a:t>механизмов управления качеством образования в </a:t>
            </a:r>
            <a:r>
              <a:rPr lang="ru-RU" dirty="0" smtClean="0">
                <a:solidFill>
                  <a:srgbClr val="FFC000"/>
                </a:solidFill>
              </a:rPr>
              <a:t>муниципальных образовательных системах 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достижение лидирующих позиций в рейтинге </a:t>
            </a:r>
            <a:r>
              <a:rPr lang="ru-RU" dirty="0">
                <a:solidFill>
                  <a:srgbClr val="FFC000"/>
                </a:solidFill>
              </a:rPr>
              <a:t>эффективности функционирования и степени </a:t>
            </a:r>
            <a:r>
              <a:rPr lang="ru-RU" dirty="0" err="1">
                <a:solidFill>
                  <a:srgbClr val="FFC000"/>
                </a:solidFill>
              </a:rPr>
              <a:t>сформированности</a:t>
            </a:r>
            <a:r>
              <a:rPr lang="ru-RU" dirty="0">
                <a:solidFill>
                  <a:srgbClr val="FFC000"/>
                </a:solidFill>
              </a:rPr>
              <a:t/>
            </a:r>
            <a:br>
              <a:rPr lang="ru-RU" dirty="0">
                <a:solidFill>
                  <a:srgbClr val="FFC000"/>
                </a:solidFill>
              </a:rPr>
            </a:br>
            <a:r>
              <a:rPr lang="ru-RU" dirty="0">
                <a:solidFill>
                  <a:srgbClr val="FFC000"/>
                </a:solidFill>
              </a:rPr>
              <a:t>механизмов управления качеством образования в </a:t>
            </a:r>
            <a:r>
              <a:rPr lang="ru-RU" dirty="0" smtClean="0">
                <a:solidFill>
                  <a:srgbClr val="FFC000"/>
                </a:solidFill>
              </a:rPr>
              <a:t>муниципальной образовательной системе (Гатчинский, </a:t>
            </a:r>
            <a:r>
              <a:rPr lang="ru-RU" dirty="0" err="1" smtClean="0">
                <a:solidFill>
                  <a:srgbClr val="FFC000"/>
                </a:solidFill>
              </a:rPr>
              <a:t>Тосненский</a:t>
            </a:r>
            <a:r>
              <a:rPr lang="ru-RU" dirty="0" smtClean="0">
                <a:solidFill>
                  <a:srgbClr val="FFC000"/>
                </a:solidFill>
              </a:rPr>
              <a:t>, Всеволожский, </a:t>
            </a:r>
            <a:r>
              <a:rPr lang="ru-RU" dirty="0" err="1" smtClean="0">
                <a:solidFill>
                  <a:srgbClr val="FFC000"/>
                </a:solidFill>
              </a:rPr>
              <a:t>Волосовский,Кингисеппский</a:t>
            </a:r>
            <a:r>
              <a:rPr lang="ru-RU" dirty="0" smtClean="0">
                <a:solidFill>
                  <a:srgbClr val="FFC000"/>
                </a:solidFill>
              </a:rPr>
              <a:t> МР)</a:t>
            </a:r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886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solidFill>
                  <a:srgbClr val="99CCFF"/>
                </a:solidFill>
              </a:rPr>
              <a:t>Оценка механизмов управления качеством образования в образовательных организациях (третий управленческий уровень)</a:t>
            </a:r>
          </a:p>
        </p:txBody>
      </p:sp>
      <p:sp>
        <p:nvSpPr>
          <p:cNvPr id="6" name="Багетная рамка 5"/>
          <p:cNvSpPr/>
          <p:nvPr/>
        </p:nvSpPr>
        <p:spPr>
          <a:xfrm>
            <a:off x="1" y="2081048"/>
            <a:ext cx="6211614" cy="4603531"/>
          </a:xfrm>
          <a:prstGeom prst="bevel">
            <a:avLst/>
          </a:prstGeom>
          <a:solidFill>
            <a:srgbClr val="FFEDB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bg1"/>
                </a:solidFill>
              </a:rPr>
              <a:t>Задачи: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Повышение управляемости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Формирование </a:t>
            </a:r>
            <a:r>
              <a:rPr lang="ru-RU" dirty="0">
                <a:solidFill>
                  <a:schemeClr val="bg1"/>
                </a:solidFill>
              </a:rPr>
              <a:t>культуры принятия обоснованных и эффективных управленческих </a:t>
            </a:r>
            <a:r>
              <a:rPr lang="ru-RU" dirty="0" smtClean="0">
                <a:solidFill>
                  <a:schemeClr val="bg1"/>
                </a:solidFill>
              </a:rPr>
              <a:t>решений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«Управление </a:t>
            </a:r>
            <a:r>
              <a:rPr lang="ru-RU" dirty="0">
                <a:solidFill>
                  <a:schemeClr val="bg1"/>
                </a:solidFill>
              </a:rPr>
              <a:t>на основе данных</a:t>
            </a:r>
            <a:r>
              <a:rPr lang="ru-RU" dirty="0" smtClean="0">
                <a:solidFill>
                  <a:schemeClr val="bg1"/>
                </a:solidFill>
              </a:rPr>
              <a:t>» -  </a:t>
            </a:r>
            <a:r>
              <a:rPr lang="ru-RU" dirty="0">
                <a:solidFill>
                  <a:schemeClr val="bg1"/>
                </a:solidFill>
              </a:rPr>
              <a:t>субъект </a:t>
            </a:r>
            <a:r>
              <a:rPr lang="ru-RU" dirty="0" smtClean="0">
                <a:solidFill>
                  <a:schemeClr val="bg1"/>
                </a:solidFill>
              </a:rPr>
              <a:t>управления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bg1"/>
                </a:solidFill>
              </a:rPr>
              <a:t>руководствуется </a:t>
            </a:r>
            <a:r>
              <a:rPr lang="ru-RU" dirty="0">
                <a:solidFill>
                  <a:schemeClr val="bg1"/>
                </a:solidFill>
              </a:rPr>
              <a:t>объективной картиной при принятии решений, которые направлены на устранение конкретного дефицита или определенное улучшение</a:t>
            </a:r>
          </a:p>
          <a:p>
            <a:pPr>
              <a:lnSpc>
                <a:spcPct val="120000"/>
              </a:lnSpc>
            </a:pPr>
            <a:endParaRPr lang="ru-RU" dirty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Багетная рамка 6"/>
          <p:cNvSpPr/>
          <p:nvPr/>
        </p:nvSpPr>
        <p:spPr>
          <a:xfrm>
            <a:off x="6211615" y="2081048"/>
            <a:ext cx="5980386" cy="4603531"/>
          </a:xfrm>
          <a:prstGeom prst="bevel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bg1"/>
                </a:solidFill>
              </a:rPr>
              <a:t>Технологии: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М</a:t>
            </a:r>
            <a:r>
              <a:rPr lang="ru-RU" dirty="0" smtClean="0">
                <a:solidFill>
                  <a:schemeClr val="bg1"/>
                </a:solidFill>
              </a:rPr>
              <a:t>ногоуровневая </a:t>
            </a:r>
            <a:r>
              <a:rPr lang="ru-RU" dirty="0">
                <a:solidFill>
                  <a:schemeClr val="bg1"/>
                </a:solidFill>
              </a:rPr>
              <a:t>Единая система оценки качества образования (ЕСОКО</a:t>
            </a:r>
            <a:r>
              <a:rPr lang="ru-RU" dirty="0" smtClean="0">
                <a:solidFill>
                  <a:schemeClr val="bg1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 smtClean="0">
                <a:solidFill>
                  <a:schemeClr val="bg1"/>
                </a:solidFill>
              </a:rPr>
              <a:t>Внутришкольная</a:t>
            </a:r>
            <a:r>
              <a:rPr lang="ru-RU" dirty="0" smtClean="0">
                <a:solidFill>
                  <a:schemeClr val="bg1"/>
                </a:solidFill>
              </a:rPr>
              <a:t> система оценки качества образования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 smtClean="0">
                <a:solidFill>
                  <a:schemeClr val="bg1"/>
                </a:solidFill>
              </a:rPr>
              <a:t>Самообследование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общеобразовательной организации на основе анализа реализации управленческого цикла (от миссии и целей до эффективности принятых мер</a:t>
            </a:r>
            <a:r>
              <a:rPr lang="ru-RU" dirty="0" smtClean="0">
                <a:solidFill>
                  <a:schemeClr val="bg1"/>
                </a:solidFill>
              </a:rPr>
              <a:t>)</a:t>
            </a:r>
          </a:p>
          <a:p>
            <a:pPr>
              <a:lnSpc>
                <a:spcPct val="120000"/>
              </a:lnSpc>
            </a:pPr>
            <a:endParaRPr lang="ru-RU" dirty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422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99CCFF"/>
                </a:solidFill>
              </a:rPr>
              <a:t>Предложения </a:t>
            </a:r>
            <a:r>
              <a:rPr lang="ru-RU" sz="3200" dirty="0" smtClean="0">
                <a:solidFill>
                  <a:srgbClr val="99CCFF"/>
                </a:solidFill>
              </a:rPr>
              <a:t>в проект решения координационного совета по качеству образования</a:t>
            </a:r>
            <a:endParaRPr lang="ru-RU" sz="3200" dirty="0">
              <a:solidFill>
                <a:srgbClr val="99CCFF"/>
              </a:solidFill>
            </a:endParaRPr>
          </a:p>
        </p:txBody>
      </p:sp>
      <p:sp>
        <p:nvSpPr>
          <p:cNvPr id="4" name="Объект 2"/>
          <p:cNvSpPr txBox="1">
            <a:spLocks noGrp="1"/>
          </p:cNvSpPr>
          <p:nvPr>
            <p:ph idx="1"/>
          </p:nvPr>
        </p:nvSpPr>
        <p:spPr>
          <a:xfrm>
            <a:off x="294290" y="2123090"/>
            <a:ext cx="11676993" cy="460353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ru-RU" sz="3100" dirty="0" smtClean="0"/>
              <a:t>Продолжить работу по совершенствованию механизмов управления качеством образования на региональном, муниципальном, институциональном уровнях и подготовке к их независимой комплексной оценке: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AutoNum type="arabicPeriod"/>
            </a:pPr>
            <a:endParaRPr lang="ru-RU" sz="31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100" dirty="0" smtClean="0"/>
              <a:t>1.1. Совместно с органами </a:t>
            </a:r>
            <a:r>
              <a:rPr lang="ru-RU" sz="3100" dirty="0"/>
              <a:t>местного самоуправления муниципальных районов, осуществляющих управление в сфере </a:t>
            </a:r>
            <a:r>
              <a:rPr lang="ru-RU" sz="3100" dirty="0" smtClean="0"/>
              <a:t>образования, осуществить анализ эффективности механизмов управления качеством образования на муниципальном уровне.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ru-RU" sz="31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100" dirty="0" smtClean="0"/>
              <a:t>1.2. Обеспечить разработку и реализацию индивидуальных программ консультационно-методического сопровождения руководителей органов местного самоуправления муниципальных районов, осуществляющих управление в сфере образования, на основе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100" dirty="0" smtClean="0"/>
              <a:t>	результатов комплексной оценки муниципальных механизмов </a:t>
            </a:r>
            <a:r>
              <a:rPr lang="ru-RU" sz="3100" dirty="0"/>
              <a:t>управления качеством образования </a:t>
            </a:r>
            <a:r>
              <a:rPr lang="ru-RU" sz="3100" dirty="0" smtClean="0"/>
              <a:t>2021 года,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100" dirty="0" smtClean="0"/>
              <a:t>	результатов анализа эффективности </a:t>
            </a:r>
            <a:r>
              <a:rPr lang="ru-RU" sz="3100" dirty="0"/>
              <a:t>механизмов управления качеством образования на муниципальном </a:t>
            </a:r>
            <a:r>
              <a:rPr lang="ru-RU" sz="3100" dirty="0" smtClean="0"/>
              <a:t>уровне 2022 года,</a:t>
            </a:r>
            <a:endParaRPr lang="ru-RU" sz="31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100" dirty="0"/>
              <a:t>	показателей мотивирующего мониторинга деятельности органов исполнительной власти субъектов Российской Федерации, осуществляющих государственное управление в сфере </a:t>
            </a:r>
            <a:r>
              <a:rPr lang="ru-RU" sz="3100" dirty="0" smtClean="0"/>
              <a:t>образования.</a:t>
            </a:r>
            <a:endParaRPr lang="ru-RU" sz="31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ru-RU" sz="31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53621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99CCFF"/>
                </a:solidFill>
              </a:rPr>
              <a:t>Предложения </a:t>
            </a:r>
            <a:r>
              <a:rPr lang="ru-RU" sz="3200" dirty="0" smtClean="0">
                <a:solidFill>
                  <a:srgbClr val="99CCFF"/>
                </a:solidFill>
              </a:rPr>
              <a:t>в проект решения координационного совета по качеству </a:t>
            </a:r>
            <a:r>
              <a:rPr lang="ru-RU" sz="3200" dirty="0">
                <a:solidFill>
                  <a:srgbClr val="99CCFF"/>
                </a:solidFill>
              </a:rPr>
              <a:t>образования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3779" y="2102070"/>
            <a:ext cx="11666483" cy="4529958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900" dirty="0" smtClean="0"/>
              <a:t>2. Рекомендовать органам </a:t>
            </a:r>
            <a:r>
              <a:rPr lang="ru-RU" sz="1900" dirty="0"/>
              <a:t>местного </a:t>
            </a:r>
            <a:r>
              <a:rPr lang="ru-RU" sz="1900" dirty="0" smtClean="0"/>
              <a:t>самоуправления муниципальных районов, </a:t>
            </a:r>
            <a:r>
              <a:rPr lang="ru-RU" sz="1900" dirty="0"/>
              <a:t>осуществляющим управление в сфере образования, </a:t>
            </a:r>
            <a:r>
              <a:rPr lang="ru-RU" sz="1900" dirty="0" smtClean="0"/>
              <a:t>организовать </a:t>
            </a:r>
            <a:r>
              <a:rPr lang="ru-RU" sz="1900" dirty="0"/>
              <a:t>подготовку к прохождению комплексной оценки качества образования в 2022 </a:t>
            </a:r>
            <a:r>
              <a:rPr lang="ru-RU" sz="1900" dirty="0" smtClean="0"/>
              <a:t>году: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ru-RU" sz="1900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900" dirty="0" smtClean="0"/>
              <a:t>2.1. Осуществить </a:t>
            </a:r>
            <a:r>
              <a:rPr lang="ru-RU" sz="1900" dirty="0"/>
              <a:t>анализ эффективности механизмов управления качеством образования на муниципальном </a:t>
            </a:r>
            <a:r>
              <a:rPr lang="ru-RU" sz="1900" dirty="0" smtClean="0"/>
              <a:t>уровне.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ru-RU" sz="19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900" dirty="0" smtClean="0"/>
              <a:t>2.2. Разработать и реализовать комплекс мер по устранению несоответствий, выявленных в ходе комплексной </a:t>
            </a:r>
            <a:r>
              <a:rPr lang="ru-RU" sz="1900" dirty="0"/>
              <a:t>оценки муниципальных механизмов управления качеством образования 2021 года, анализа эффективности механизмов управления качеством образования на муниципальном уровне 2022 </a:t>
            </a:r>
            <a:r>
              <a:rPr lang="ru-RU" sz="1900" dirty="0" smtClean="0"/>
              <a:t>года, с учетом соотнесения с показателями </a:t>
            </a:r>
            <a:r>
              <a:rPr lang="ru-RU" sz="1900" dirty="0"/>
              <a:t>мотивирующего мониторинга деятельности органов исполнительной власти субъектов Российской Федерации, осуществляющих государственное управление в сфере </a:t>
            </a:r>
            <a:r>
              <a:rPr lang="ru-RU" sz="1900" dirty="0" smtClean="0"/>
              <a:t>образования.</a:t>
            </a:r>
            <a:endParaRPr lang="ru-RU" sz="1900" dirty="0"/>
          </a:p>
          <a:p>
            <a:pPr marL="0" indent="0">
              <a:buNone/>
            </a:pPr>
            <a:endParaRPr lang="ru-RU" sz="2200" dirty="0" smtClean="0"/>
          </a:p>
          <a:p>
            <a:pPr marL="0" indent="0">
              <a:buNone/>
            </a:pPr>
            <a:endParaRPr lang="ru-RU" sz="2000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900" dirty="0" smtClean="0"/>
              <a:t>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9604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99CCFF"/>
                </a:solidFill>
              </a:rPr>
              <a:t>Предложения </a:t>
            </a:r>
            <a:r>
              <a:rPr lang="ru-RU" sz="3200" dirty="0" smtClean="0">
                <a:solidFill>
                  <a:srgbClr val="99CCFF"/>
                </a:solidFill>
              </a:rPr>
              <a:t>в проект решения координационного совета по качеству образования</a:t>
            </a:r>
            <a:endParaRPr lang="ru-RU" sz="3200" dirty="0">
              <a:solidFill>
                <a:srgbClr val="99CC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2248" y="2102069"/>
            <a:ext cx="11603421" cy="450893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200" dirty="0" smtClean="0"/>
              <a:t>3.Рекомендовать </a:t>
            </a:r>
            <a:r>
              <a:rPr lang="ru-RU" sz="2200" dirty="0"/>
              <a:t>органам местного самоуправления муниципальных районов, </a:t>
            </a:r>
            <a:r>
              <a:rPr lang="ru-RU" sz="2200" dirty="0" smtClean="0"/>
              <a:t>осуществляющим управление </a:t>
            </a:r>
            <a:r>
              <a:rPr lang="ru-RU" sz="2200" dirty="0"/>
              <a:t>в сфере образования, руководителям муниципальных общеобразовательных организаций</a:t>
            </a:r>
            <a:r>
              <a:rPr lang="ru-RU" sz="2200" dirty="0" smtClean="0"/>
              <a:t>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ru-RU" sz="22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200" dirty="0"/>
              <a:t>3.1. Организовать  проведение процедуры </a:t>
            </a:r>
            <a:r>
              <a:rPr lang="ru-RU" sz="2200" dirty="0" err="1"/>
              <a:t>самообследования</a:t>
            </a:r>
            <a:r>
              <a:rPr lang="ru-RU" sz="2200" dirty="0"/>
              <a:t> образовательных организаций для принятия эффективных управленческих решений с последующей разработкой Программ </a:t>
            </a:r>
            <a:r>
              <a:rPr lang="ru-RU" sz="2200" dirty="0" smtClean="0"/>
              <a:t>развития.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ru-RU" sz="22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200" dirty="0" smtClean="0"/>
              <a:t>3.2</a:t>
            </a:r>
            <a:r>
              <a:rPr lang="ru-RU" sz="2200" dirty="0"/>
              <a:t>. Обеспечить разработку и реализацию индивидуальных программ консультационно-методического сопровождения руководителей муниципальных общеобразовательных </a:t>
            </a:r>
            <a:r>
              <a:rPr lang="ru-RU" sz="2200" dirty="0" smtClean="0"/>
              <a:t>организаций</a:t>
            </a:r>
            <a:r>
              <a:rPr lang="ru-RU" sz="2200" dirty="0"/>
              <a:t> </a:t>
            </a:r>
            <a:r>
              <a:rPr lang="ru-RU" sz="2200" dirty="0" smtClean="0"/>
              <a:t>для совершенствования внутриорганизационных механизмов оценки </a:t>
            </a:r>
            <a:r>
              <a:rPr lang="ru-RU" sz="2200" dirty="0"/>
              <a:t>качества </a:t>
            </a:r>
            <a:r>
              <a:rPr lang="ru-RU" sz="2200" dirty="0" smtClean="0"/>
              <a:t>образования.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ru-RU" sz="22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ru-RU" sz="2000" dirty="0" smtClean="0"/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738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ерлин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Берлин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кстура гранж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Берлин</Template>
  <TotalTime>1168</TotalTime>
  <Words>494</Words>
  <Application>Microsoft Office PowerPoint</Application>
  <PresentationFormat>Произвольный</PresentationFormat>
  <Paragraphs>60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Берлин</vt:lpstr>
      <vt:lpstr>Подготовка к оценке механизмов управления качеством образования: результаты и перспективы</vt:lpstr>
      <vt:lpstr>Результаты подготовки к оценке региональных механизмов управления качеством образования</vt:lpstr>
      <vt:lpstr>Результаты подготовки к оценке муниципальных механизмов управления качеством образования</vt:lpstr>
      <vt:lpstr>Оценка механизмов управления качеством образования в образовательных организациях (третий управленческий уровень)</vt:lpstr>
      <vt:lpstr>Предложения в проект решения координационного совета по качеству образования</vt:lpstr>
      <vt:lpstr>Предложения в проект решения координационного совета по качеству образования </vt:lpstr>
      <vt:lpstr>Предложения в проект решения координационного совета по качеству образования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подготовки к оценке региональных механизмов управления качеством образования</dc:title>
  <dc:creator>dir1</dc:creator>
  <cp:lastModifiedBy>Пользователь</cp:lastModifiedBy>
  <cp:revision>32</cp:revision>
  <dcterms:created xsi:type="dcterms:W3CDTF">2021-12-20T10:19:27Z</dcterms:created>
  <dcterms:modified xsi:type="dcterms:W3CDTF">2021-12-23T08:39:45Z</dcterms:modified>
</cp:coreProperties>
</file>