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61" r:id="rId2"/>
    <p:sldId id="256" r:id="rId3"/>
    <p:sldId id="257" r:id="rId4"/>
    <p:sldId id="258" r:id="rId5"/>
    <p:sldId id="259" r:id="rId6"/>
    <p:sldId id="260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EDB3"/>
    <a:srgbClr val="99CCFF"/>
    <a:srgbClr val="3333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124" d="100"/>
          <a:sy n="124" d="100"/>
        </p:scale>
        <p:origin x="-60" y="5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D7586-5B64-47F3-BE0F-1406E4EE740E}" type="datetimeFigureOut">
              <a:rPr lang="ru-RU" smtClean="0"/>
              <a:pPr/>
              <a:t>23.12.2021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F790FC73-B2F3-478D-BBC6-B97878685E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15025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D7586-5B64-47F3-BE0F-1406E4EE740E}" type="datetimeFigureOut">
              <a:rPr lang="ru-RU" smtClean="0"/>
              <a:pPr/>
              <a:t>23.12.2021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F790FC73-B2F3-478D-BBC6-B97878685E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35549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D7586-5B64-47F3-BE0F-1406E4EE740E}" type="datetimeFigureOut">
              <a:rPr lang="ru-RU" smtClean="0"/>
              <a:pPr/>
              <a:t>23.12.2021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F790FC73-B2F3-478D-BBC6-B97878685E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231965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D7586-5B64-47F3-BE0F-1406E4EE740E}" type="datetimeFigureOut">
              <a:rPr lang="ru-RU" smtClean="0"/>
              <a:pPr/>
              <a:t>23.12.2021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F790FC73-B2F3-478D-BBC6-B97878685E7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1697633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D7586-5B64-47F3-BE0F-1406E4EE740E}" type="datetimeFigureOut">
              <a:rPr lang="ru-RU" smtClean="0"/>
              <a:pPr/>
              <a:t>23.12.2021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F790FC73-B2F3-478D-BBC6-B97878685E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764574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D7586-5B64-47F3-BE0F-1406E4EE740E}" type="datetimeFigureOut">
              <a:rPr lang="ru-RU" smtClean="0"/>
              <a:pPr/>
              <a:t>23.12.2021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0FC73-B2F3-478D-BBC6-B97878685E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414774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D7586-5B64-47F3-BE0F-1406E4EE740E}" type="datetimeFigureOut">
              <a:rPr lang="ru-RU" smtClean="0"/>
              <a:pPr/>
              <a:t>23.12.2021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0FC73-B2F3-478D-BBC6-B97878685E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597499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D7586-5B64-47F3-BE0F-1406E4EE740E}" type="datetimeFigureOut">
              <a:rPr lang="ru-RU" smtClean="0"/>
              <a:pPr/>
              <a:t>23.12.2021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0FC73-B2F3-478D-BBC6-B97878685E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357077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17DD7586-5B64-47F3-BE0F-1406E4EE740E}" type="datetimeFigureOut">
              <a:rPr lang="ru-RU" smtClean="0"/>
              <a:pPr/>
              <a:t>23.12.2021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F790FC73-B2F3-478D-BBC6-B97878685E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84149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D7586-5B64-47F3-BE0F-1406E4EE740E}" type="datetimeFigureOut">
              <a:rPr lang="ru-RU" smtClean="0"/>
              <a:pPr/>
              <a:t>23.12.2021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0FC73-B2F3-478D-BBC6-B97878685E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57014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D7586-5B64-47F3-BE0F-1406E4EE740E}" type="datetimeFigureOut">
              <a:rPr lang="ru-RU" smtClean="0"/>
              <a:pPr/>
              <a:t>23.12.2021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F790FC73-B2F3-478D-BBC6-B97878685E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78928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D7586-5B64-47F3-BE0F-1406E4EE740E}" type="datetimeFigureOut">
              <a:rPr lang="ru-RU" smtClean="0"/>
              <a:pPr/>
              <a:t>23.12.2021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0FC73-B2F3-478D-BBC6-B97878685E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31029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D7586-5B64-47F3-BE0F-1406E4EE740E}" type="datetimeFigureOut">
              <a:rPr lang="ru-RU" smtClean="0"/>
              <a:pPr/>
              <a:t>23.12.2021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0FC73-B2F3-478D-BBC6-B97878685E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71970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D7586-5B64-47F3-BE0F-1406E4EE740E}" type="datetimeFigureOut">
              <a:rPr lang="ru-RU" smtClean="0"/>
              <a:pPr/>
              <a:t>23.12.2021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0FC73-B2F3-478D-BBC6-B97878685E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8190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D7586-5B64-47F3-BE0F-1406E4EE740E}" type="datetimeFigureOut">
              <a:rPr lang="ru-RU" smtClean="0"/>
              <a:pPr/>
              <a:t>23.12.2021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0FC73-B2F3-478D-BBC6-B97878685E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85261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D7586-5B64-47F3-BE0F-1406E4EE740E}" type="datetimeFigureOut">
              <a:rPr lang="ru-RU" smtClean="0"/>
              <a:pPr/>
              <a:t>23.12.2021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0FC73-B2F3-478D-BBC6-B97878685E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77410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D7586-5B64-47F3-BE0F-1406E4EE740E}" type="datetimeFigureOut">
              <a:rPr lang="ru-RU" smtClean="0"/>
              <a:pPr/>
              <a:t>23.12.2021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0FC73-B2F3-478D-BBC6-B97878685E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59439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 cstate="print">
            <a:alphaModFix amt="1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DD7586-5B64-47F3-BE0F-1406E4EE740E}" type="datetimeFigureOut">
              <a:rPr lang="ru-RU" smtClean="0"/>
              <a:pPr/>
              <a:t>23.12.2021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90FC73-B2F3-478D-BBC6-B97878685E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568455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3200" dirty="0" smtClean="0"/>
              <a:t>Подготовка к оценке механизмов управления качеством образования: результаты и перспективы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28019" y="5634259"/>
            <a:ext cx="8144134" cy="1117687"/>
          </a:xfrm>
        </p:spPr>
        <p:txBody>
          <a:bodyPr/>
          <a:lstStyle/>
          <a:p>
            <a:r>
              <a:rPr lang="ru-RU" dirty="0" smtClean="0"/>
              <a:t>Л.А. Глазырина</a:t>
            </a:r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8953793" y="2250157"/>
            <a:ext cx="3238207" cy="137307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dirty="0" smtClean="0"/>
              <a:t> Ленинградская область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2270901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solidFill>
                  <a:srgbClr val="99CCFF"/>
                </a:solidFill>
              </a:rPr>
              <a:t>Результаты подготовки к оценке региональных механизмов управления качеством образования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294291" y="2249214"/>
            <a:ext cx="7336219" cy="4456385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200" dirty="0">
                <a:solidFill>
                  <a:schemeClr val="bg1"/>
                </a:solidFill>
              </a:rPr>
              <a:t>2021 год </a:t>
            </a:r>
            <a:r>
              <a:rPr lang="ru-RU" sz="2200" dirty="0" smtClean="0">
                <a:solidFill>
                  <a:schemeClr val="bg1"/>
                </a:solidFill>
              </a:rPr>
              <a:t>– Предварительная оценка </a:t>
            </a:r>
            <a:r>
              <a:rPr lang="ru-RU" sz="2200" dirty="0">
                <a:solidFill>
                  <a:schemeClr val="bg1"/>
                </a:solidFill>
              </a:rPr>
              <a:t>актуального состояния механизмов управления качеством образования в Ленинградской области (второй этап</a:t>
            </a:r>
            <a:r>
              <a:rPr lang="ru-RU" sz="2200" dirty="0" smtClean="0">
                <a:solidFill>
                  <a:schemeClr val="bg1"/>
                </a:solidFill>
              </a:rPr>
              <a:t>): </a:t>
            </a:r>
            <a:endParaRPr lang="ru-RU" sz="2200" dirty="0">
              <a:solidFill>
                <a:schemeClr val="bg1"/>
              </a:solidFill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sz="2200" dirty="0">
                <a:solidFill>
                  <a:schemeClr val="bg1"/>
                </a:solidFill>
              </a:rPr>
              <a:t>Механизмы управления качеством образовательных результатов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sz="2200" dirty="0">
                <a:solidFill>
                  <a:schemeClr val="bg1"/>
                </a:solidFill>
              </a:rPr>
              <a:t>Механизмы управления качеством образовательного процесса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ru-RU" sz="5100" dirty="0">
              <a:solidFill>
                <a:schemeClr val="bg1"/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ru-RU" sz="5100" dirty="0">
              <a:solidFill>
                <a:schemeClr val="bg1"/>
              </a:solidFill>
            </a:endParaRPr>
          </a:p>
          <a:p>
            <a:endParaRPr lang="ru-RU" dirty="0"/>
          </a:p>
        </p:txBody>
      </p:sp>
      <p:sp>
        <p:nvSpPr>
          <p:cNvPr id="6" name="Объект 4"/>
          <p:cNvSpPr txBox="1">
            <a:spLocks/>
          </p:cNvSpPr>
          <p:nvPr/>
        </p:nvSpPr>
        <p:spPr>
          <a:xfrm>
            <a:off x="8145516" y="2921875"/>
            <a:ext cx="3836277" cy="378372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dirty="0" smtClean="0">
                <a:solidFill>
                  <a:srgbClr val="FFC000"/>
                </a:solidFill>
              </a:rPr>
              <a:t>Главный результат – значительное повышение эффективности функционирования и степени </a:t>
            </a:r>
            <a:r>
              <a:rPr lang="ru-RU" dirty="0" err="1" smtClean="0">
                <a:solidFill>
                  <a:srgbClr val="FFC000"/>
                </a:solidFill>
              </a:rPr>
              <a:t>сформированности</a:t>
            </a:r>
            <a:r>
              <a:rPr lang="ru-RU" dirty="0">
                <a:solidFill>
                  <a:srgbClr val="FFC000"/>
                </a:solidFill>
              </a:rPr>
              <a:t/>
            </a:r>
            <a:br>
              <a:rPr lang="ru-RU" dirty="0">
                <a:solidFill>
                  <a:srgbClr val="FFC000"/>
                </a:solidFill>
              </a:rPr>
            </a:br>
            <a:r>
              <a:rPr lang="ru-RU" dirty="0">
                <a:solidFill>
                  <a:srgbClr val="FFC000"/>
                </a:solidFill>
              </a:rPr>
              <a:t>механизмов управления качеством образования в региональной системе </a:t>
            </a:r>
            <a:r>
              <a:rPr lang="ru-RU" dirty="0" smtClean="0">
                <a:solidFill>
                  <a:srgbClr val="FFC000"/>
                </a:solidFill>
              </a:rPr>
              <a:t>образования (третье место в рейтинге региональных систем образования)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7" name="Багетная рамка 6"/>
          <p:cNvSpPr/>
          <p:nvPr/>
        </p:nvSpPr>
        <p:spPr>
          <a:xfrm>
            <a:off x="294291" y="5139558"/>
            <a:ext cx="6666410" cy="1639614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20000"/>
              </a:lnSpc>
            </a:pPr>
            <a:r>
              <a:rPr lang="ru-RU" dirty="0">
                <a:solidFill>
                  <a:schemeClr val="bg1"/>
                </a:solidFill>
              </a:rPr>
              <a:t>Проведена предварительная оценка </a:t>
            </a:r>
            <a:r>
              <a:rPr lang="ru-RU" dirty="0" smtClean="0">
                <a:solidFill>
                  <a:schemeClr val="bg1"/>
                </a:solidFill>
              </a:rPr>
              <a:t>63 управленческих позиций</a:t>
            </a:r>
            <a:r>
              <a:rPr lang="ru-RU" dirty="0">
                <a:solidFill>
                  <a:schemeClr val="bg1"/>
                </a:solidFill>
              </a:rPr>
              <a:t>, по 60 из которых дано 130 рекомендаций по </a:t>
            </a:r>
            <a:r>
              <a:rPr lang="ru-RU" dirty="0" smtClean="0">
                <a:solidFill>
                  <a:schemeClr val="bg1"/>
                </a:solidFill>
              </a:rPr>
              <a:t>улучшению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59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99CCFF"/>
                </a:solidFill>
              </a:rPr>
              <a:t>Результаты подготовки к оценке муниципальных механизмов управления качеством образования</a:t>
            </a:r>
            <a:endParaRPr lang="ru-RU" dirty="0">
              <a:solidFill>
                <a:srgbClr val="99CCFF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8676" y="2244670"/>
            <a:ext cx="7252138" cy="4460930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>
                <a:solidFill>
                  <a:schemeClr val="bg1"/>
                </a:solidFill>
              </a:rPr>
              <a:t>2021 год – Предварительная оценка актуального состояния механизмов управления качеством образования в 18 муниципальных районах Ленинградской области: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dirty="0" smtClean="0">
                <a:solidFill>
                  <a:schemeClr val="bg1"/>
                </a:solidFill>
              </a:rPr>
              <a:t>Экспертиза материалов, размещенных на официальных сайтах МОУО</a:t>
            </a: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ru-RU" dirty="0" smtClean="0">
                <a:solidFill>
                  <a:schemeClr val="bg1"/>
                </a:solidFill>
              </a:rPr>
              <a:t>Определение актуального состояния системы оценки качества образования в муниципалитете </a:t>
            </a: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ru-RU" dirty="0" smtClean="0">
                <a:solidFill>
                  <a:schemeClr val="bg1"/>
                </a:solidFill>
              </a:rPr>
              <a:t>Выявление проблемных зон и недостающих позиций</a:t>
            </a: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ru-RU" dirty="0" smtClean="0">
                <a:solidFill>
                  <a:schemeClr val="bg1"/>
                </a:solidFill>
              </a:rPr>
              <a:t>Подготовка рекомендаций по устранению несоответствий и корректировке управленческих решений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  <a:buNone/>
            </a:pPr>
            <a:endParaRPr lang="ru-RU" dirty="0" smtClean="0">
              <a:solidFill>
                <a:schemeClr val="bg1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>
                <a:solidFill>
                  <a:schemeClr val="bg1"/>
                </a:solidFill>
              </a:rPr>
              <a:t>Консультирование муниципальных управленческих команд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>
                <a:solidFill>
                  <a:schemeClr val="bg1"/>
                </a:solidFill>
              </a:rPr>
              <a:t>Подготовка шаблонов документов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Объект 4"/>
          <p:cNvSpPr txBox="1">
            <a:spLocks/>
          </p:cNvSpPr>
          <p:nvPr/>
        </p:nvSpPr>
        <p:spPr>
          <a:xfrm>
            <a:off x="7514897" y="2244669"/>
            <a:ext cx="4487917" cy="4460931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dirty="0" smtClean="0">
                <a:solidFill>
                  <a:srgbClr val="FFC000"/>
                </a:solidFill>
              </a:rPr>
              <a:t>Результаты:</a:t>
            </a:r>
          </a:p>
          <a:p>
            <a:r>
              <a:rPr lang="ru-RU" dirty="0" smtClean="0">
                <a:solidFill>
                  <a:srgbClr val="FFC000"/>
                </a:solidFill>
              </a:rPr>
              <a:t>упорядочение</a:t>
            </a:r>
            <a:r>
              <a:rPr lang="ru-RU" dirty="0">
                <a:solidFill>
                  <a:srgbClr val="FFC000"/>
                </a:solidFill>
              </a:rPr>
              <a:t/>
            </a:r>
            <a:br>
              <a:rPr lang="ru-RU" dirty="0">
                <a:solidFill>
                  <a:srgbClr val="FFC000"/>
                </a:solidFill>
              </a:rPr>
            </a:br>
            <a:r>
              <a:rPr lang="ru-RU" dirty="0">
                <a:solidFill>
                  <a:srgbClr val="FFC000"/>
                </a:solidFill>
              </a:rPr>
              <a:t>механизмов управления качеством образования в </a:t>
            </a:r>
            <a:r>
              <a:rPr lang="ru-RU" dirty="0" smtClean="0">
                <a:solidFill>
                  <a:srgbClr val="FFC000"/>
                </a:solidFill>
              </a:rPr>
              <a:t>муниципальных образовательных системах </a:t>
            </a:r>
          </a:p>
          <a:p>
            <a:r>
              <a:rPr lang="ru-RU" dirty="0" smtClean="0">
                <a:solidFill>
                  <a:srgbClr val="FFC000"/>
                </a:solidFill>
              </a:rPr>
              <a:t>достижение лидирующих позиций в рейтинге </a:t>
            </a:r>
            <a:r>
              <a:rPr lang="ru-RU" dirty="0">
                <a:solidFill>
                  <a:srgbClr val="FFC000"/>
                </a:solidFill>
              </a:rPr>
              <a:t>эффективности функционирования и степени </a:t>
            </a:r>
            <a:r>
              <a:rPr lang="ru-RU" dirty="0" err="1">
                <a:solidFill>
                  <a:srgbClr val="FFC000"/>
                </a:solidFill>
              </a:rPr>
              <a:t>сформированности</a:t>
            </a:r>
            <a:r>
              <a:rPr lang="ru-RU" dirty="0">
                <a:solidFill>
                  <a:srgbClr val="FFC000"/>
                </a:solidFill>
              </a:rPr>
              <a:t/>
            </a:r>
            <a:br>
              <a:rPr lang="ru-RU" dirty="0">
                <a:solidFill>
                  <a:srgbClr val="FFC000"/>
                </a:solidFill>
              </a:rPr>
            </a:br>
            <a:r>
              <a:rPr lang="ru-RU" dirty="0">
                <a:solidFill>
                  <a:srgbClr val="FFC000"/>
                </a:solidFill>
              </a:rPr>
              <a:t>механизмов управления качеством образования в </a:t>
            </a:r>
            <a:r>
              <a:rPr lang="ru-RU" dirty="0" smtClean="0">
                <a:solidFill>
                  <a:srgbClr val="FFC000"/>
                </a:solidFill>
              </a:rPr>
              <a:t>муниципальной образовательной системе (Гатчинский, </a:t>
            </a:r>
            <a:r>
              <a:rPr lang="ru-RU" dirty="0" err="1" smtClean="0">
                <a:solidFill>
                  <a:srgbClr val="FFC000"/>
                </a:solidFill>
              </a:rPr>
              <a:t>Тосненский</a:t>
            </a:r>
            <a:r>
              <a:rPr lang="ru-RU" dirty="0" smtClean="0">
                <a:solidFill>
                  <a:srgbClr val="FFC000"/>
                </a:solidFill>
              </a:rPr>
              <a:t>, Всеволожский, </a:t>
            </a:r>
            <a:r>
              <a:rPr lang="ru-RU" dirty="0" err="1" smtClean="0">
                <a:solidFill>
                  <a:srgbClr val="FFC000"/>
                </a:solidFill>
              </a:rPr>
              <a:t>Волосовский,Кингисеппский</a:t>
            </a:r>
            <a:r>
              <a:rPr lang="ru-RU" dirty="0" smtClean="0">
                <a:solidFill>
                  <a:srgbClr val="FFC000"/>
                </a:solidFill>
              </a:rPr>
              <a:t> МР)</a:t>
            </a:r>
            <a:endParaRPr lang="ru-RU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58869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>
                <a:solidFill>
                  <a:srgbClr val="99CCFF"/>
                </a:solidFill>
              </a:rPr>
              <a:t>Оценка механизмов управления качеством образования в образовательных организациях (третий управленческий уровень)</a:t>
            </a:r>
          </a:p>
        </p:txBody>
      </p:sp>
      <p:sp>
        <p:nvSpPr>
          <p:cNvPr id="6" name="Багетная рамка 5"/>
          <p:cNvSpPr/>
          <p:nvPr/>
        </p:nvSpPr>
        <p:spPr>
          <a:xfrm>
            <a:off x="1" y="2081048"/>
            <a:ext cx="6211614" cy="4603531"/>
          </a:xfrm>
          <a:prstGeom prst="bevel">
            <a:avLst/>
          </a:prstGeom>
          <a:solidFill>
            <a:srgbClr val="FFEDB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20000"/>
              </a:lnSpc>
            </a:pPr>
            <a:r>
              <a:rPr lang="ru-RU" dirty="0" smtClean="0">
                <a:solidFill>
                  <a:schemeClr val="bg1"/>
                </a:solidFill>
              </a:rPr>
              <a:t>Задачи: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bg1"/>
                </a:solidFill>
              </a:rPr>
              <a:t>Повышение управляемости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bg1"/>
                </a:solidFill>
              </a:rPr>
              <a:t>Формирование </a:t>
            </a:r>
            <a:r>
              <a:rPr lang="ru-RU" dirty="0">
                <a:solidFill>
                  <a:schemeClr val="bg1"/>
                </a:solidFill>
              </a:rPr>
              <a:t>культуры принятия обоснованных и эффективных управленческих </a:t>
            </a:r>
            <a:r>
              <a:rPr lang="ru-RU" dirty="0" smtClean="0">
                <a:solidFill>
                  <a:schemeClr val="bg1"/>
                </a:solidFill>
              </a:rPr>
              <a:t>решений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bg1"/>
                </a:solidFill>
              </a:rPr>
              <a:t>«Управление </a:t>
            </a:r>
            <a:r>
              <a:rPr lang="ru-RU" dirty="0">
                <a:solidFill>
                  <a:schemeClr val="bg1"/>
                </a:solidFill>
              </a:rPr>
              <a:t>на основе данных</a:t>
            </a:r>
            <a:r>
              <a:rPr lang="ru-RU" dirty="0" smtClean="0">
                <a:solidFill>
                  <a:schemeClr val="bg1"/>
                </a:solidFill>
              </a:rPr>
              <a:t>» -  </a:t>
            </a:r>
            <a:r>
              <a:rPr lang="ru-RU" dirty="0">
                <a:solidFill>
                  <a:schemeClr val="bg1"/>
                </a:solidFill>
              </a:rPr>
              <a:t>субъект </a:t>
            </a:r>
            <a:r>
              <a:rPr lang="ru-RU" dirty="0" smtClean="0">
                <a:solidFill>
                  <a:schemeClr val="bg1"/>
                </a:solidFill>
              </a:rPr>
              <a:t>управления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bg1"/>
                </a:solidFill>
              </a:rPr>
              <a:t>руководствуется </a:t>
            </a:r>
            <a:r>
              <a:rPr lang="ru-RU" dirty="0">
                <a:solidFill>
                  <a:schemeClr val="bg1"/>
                </a:solidFill>
              </a:rPr>
              <a:t>объективной картиной при принятии решений, которые направлены на устранение конкретного дефицита или определенное улучшение</a:t>
            </a:r>
          </a:p>
          <a:p>
            <a:pPr>
              <a:lnSpc>
                <a:spcPct val="120000"/>
              </a:lnSpc>
            </a:pPr>
            <a:endParaRPr lang="ru-RU" dirty="0">
              <a:solidFill>
                <a:schemeClr val="bg1"/>
              </a:solidFill>
            </a:endParaRPr>
          </a:p>
          <a:p>
            <a:pPr>
              <a:lnSpc>
                <a:spcPct val="120000"/>
              </a:lnSpc>
            </a:pP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7" name="Багетная рамка 6"/>
          <p:cNvSpPr/>
          <p:nvPr/>
        </p:nvSpPr>
        <p:spPr>
          <a:xfrm>
            <a:off x="6211615" y="2081048"/>
            <a:ext cx="5980386" cy="4603531"/>
          </a:xfrm>
          <a:prstGeom prst="bevel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20000"/>
              </a:lnSpc>
            </a:pPr>
            <a:r>
              <a:rPr lang="ru-RU" dirty="0" smtClean="0">
                <a:solidFill>
                  <a:schemeClr val="bg1"/>
                </a:solidFill>
              </a:rPr>
              <a:t>Технологии: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bg1"/>
                </a:solidFill>
              </a:rPr>
              <a:t>М</a:t>
            </a:r>
            <a:r>
              <a:rPr lang="ru-RU" dirty="0" smtClean="0">
                <a:solidFill>
                  <a:schemeClr val="bg1"/>
                </a:solidFill>
              </a:rPr>
              <a:t>ногоуровневая </a:t>
            </a:r>
            <a:r>
              <a:rPr lang="ru-RU" dirty="0">
                <a:solidFill>
                  <a:schemeClr val="bg1"/>
                </a:solidFill>
              </a:rPr>
              <a:t>Единая система оценки качества образования (ЕСОКО</a:t>
            </a:r>
            <a:r>
              <a:rPr lang="ru-RU" dirty="0" smtClean="0">
                <a:solidFill>
                  <a:schemeClr val="bg1"/>
                </a:solidFill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err="1" smtClean="0">
                <a:solidFill>
                  <a:schemeClr val="bg1"/>
                </a:solidFill>
              </a:rPr>
              <a:t>Внутришкольная</a:t>
            </a:r>
            <a:r>
              <a:rPr lang="ru-RU" dirty="0" smtClean="0">
                <a:solidFill>
                  <a:schemeClr val="bg1"/>
                </a:solidFill>
              </a:rPr>
              <a:t> система оценки качества образования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err="1" smtClean="0">
                <a:solidFill>
                  <a:schemeClr val="bg1"/>
                </a:solidFill>
              </a:rPr>
              <a:t>Самообследование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>
                <a:solidFill>
                  <a:schemeClr val="bg1"/>
                </a:solidFill>
              </a:rPr>
              <a:t>общеобразовательной организации на основе анализа реализации управленческого цикла (от миссии и целей до эффективности принятых мер</a:t>
            </a:r>
            <a:r>
              <a:rPr lang="ru-RU" dirty="0" smtClean="0">
                <a:solidFill>
                  <a:schemeClr val="bg1"/>
                </a:solidFill>
              </a:rPr>
              <a:t>)</a:t>
            </a:r>
          </a:p>
          <a:p>
            <a:pPr>
              <a:lnSpc>
                <a:spcPct val="120000"/>
              </a:lnSpc>
            </a:pPr>
            <a:endParaRPr lang="ru-RU" dirty="0">
              <a:solidFill>
                <a:schemeClr val="bg1"/>
              </a:solidFill>
            </a:endParaRPr>
          </a:p>
          <a:p>
            <a:pPr>
              <a:lnSpc>
                <a:spcPct val="120000"/>
              </a:lnSpc>
            </a:pP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44227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dirty="0">
                <a:solidFill>
                  <a:srgbClr val="99CCFF"/>
                </a:solidFill>
              </a:rPr>
              <a:t>Предложения </a:t>
            </a:r>
            <a:r>
              <a:rPr lang="ru-RU" sz="3200" dirty="0" smtClean="0">
                <a:solidFill>
                  <a:srgbClr val="99CCFF"/>
                </a:solidFill>
              </a:rPr>
              <a:t>в проект решения координационного совета по качеству образования</a:t>
            </a:r>
            <a:endParaRPr lang="ru-RU" sz="3200" dirty="0">
              <a:solidFill>
                <a:srgbClr val="99CCFF"/>
              </a:solidFill>
            </a:endParaRPr>
          </a:p>
        </p:txBody>
      </p:sp>
      <p:sp>
        <p:nvSpPr>
          <p:cNvPr id="4" name="Объект 2"/>
          <p:cNvSpPr txBox="1">
            <a:spLocks noGrp="1"/>
          </p:cNvSpPr>
          <p:nvPr>
            <p:ph idx="1"/>
          </p:nvPr>
        </p:nvSpPr>
        <p:spPr>
          <a:xfrm>
            <a:off x="294290" y="2123090"/>
            <a:ext cx="11676993" cy="4603531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AutoNum type="arabicPeriod"/>
            </a:pPr>
            <a:r>
              <a:rPr lang="ru-RU" sz="3100" dirty="0" smtClean="0"/>
              <a:t>Продолжить работу по совершенствованию механизмов управления качеством образования на региональном, муниципальном, институциональном уровнях и подготовке к их независимой комплексной оценке: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AutoNum type="arabicPeriod"/>
            </a:pPr>
            <a:endParaRPr lang="ru-RU" sz="31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3100" dirty="0" smtClean="0"/>
              <a:t>1.1. Совместно с органами </a:t>
            </a:r>
            <a:r>
              <a:rPr lang="ru-RU" sz="3100" dirty="0"/>
              <a:t>местного самоуправления муниципальных районов, осуществляющих управление в сфере </a:t>
            </a:r>
            <a:r>
              <a:rPr lang="ru-RU" sz="3100" dirty="0" smtClean="0"/>
              <a:t>образования, осуществить анализ эффективности механизмов управления качеством образования на муниципальном уровне.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ru-RU" sz="31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3100" dirty="0" smtClean="0"/>
              <a:t>1.2. Обеспечить разработку и реализацию индивидуальных программ консультационно-методического сопровождения руководителей органов местного самоуправления муниципальных районов, осуществляющих управление в сфере образования, на основе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3100" dirty="0" smtClean="0"/>
              <a:t>	результатов комплексной оценки муниципальных механизмов </a:t>
            </a:r>
            <a:r>
              <a:rPr lang="ru-RU" sz="3100" dirty="0"/>
              <a:t>управления качеством образования </a:t>
            </a:r>
            <a:r>
              <a:rPr lang="ru-RU" sz="3100" dirty="0" smtClean="0"/>
              <a:t>2021 года,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3100" dirty="0" smtClean="0"/>
              <a:t>	результатов анализа эффективности </a:t>
            </a:r>
            <a:r>
              <a:rPr lang="ru-RU" sz="3100" dirty="0"/>
              <a:t>механизмов управления качеством образования на муниципальном </a:t>
            </a:r>
            <a:r>
              <a:rPr lang="ru-RU" sz="3100" dirty="0" smtClean="0"/>
              <a:t>уровне 2022 года,</a:t>
            </a:r>
            <a:endParaRPr lang="ru-RU" sz="31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3100" dirty="0"/>
              <a:t>	показателей мотивирующего мониторинга деятельности органов исполнительной власти субъектов Российской Федерации, осуществляющих государственное управление в сфере </a:t>
            </a:r>
            <a:r>
              <a:rPr lang="ru-RU" sz="3100" dirty="0" smtClean="0"/>
              <a:t>образования.</a:t>
            </a:r>
            <a:endParaRPr lang="ru-RU" sz="31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ru-RU" sz="31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ru-RU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1536214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dirty="0">
                <a:solidFill>
                  <a:srgbClr val="99CCFF"/>
                </a:solidFill>
              </a:rPr>
              <a:t>Предложения </a:t>
            </a:r>
            <a:r>
              <a:rPr lang="ru-RU" sz="3200" dirty="0" smtClean="0">
                <a:solidFill>
                  <a:srgbClr val="99CCFF"/>
                </a:solidFill>
              </a:rPr>
              <a:t>в проект решения координационного совета по качеству </a:t>
            </a:r>
            <a:r>
              <a:rPr lang="ru-RU" sz="3200" dirty="0">
                <a:solidFill>
                  <a:srgbClr val="99CCFF"/>
                </a:solidFill>
              </a:rPr>
              <a:t>образования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3779" y="2102070"/>
            <a:ext cx="11666483" cy="4529958"/>
          </a:xfrm>
        </p:spPr>
        <p:txBody>
          <a:bodyPr>
            <a:normAutofit fontScale="92500" lnSpcReduction="10000"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1900" dirty="0" smtClean="0"/>
              <a:t>2. Рекомендовать органам </a:t>
            </a:r>
            <a:r>
              <a:rPr lang="ru-RU" sz="1900" dirty="0"/>
              <a:t>местного </a:t>
            </a:r>
            <a:r>
              <a:rPr lang="ru-RU" sz="1900" dirty="0" smtClean="0"/>
              <a:t>самоуправления муниципальных районов, </a:t>
            </a:r>
            <a:r>
              <a:rPr lang="ru-RU" sz="1900" dirty="0"/>
              <a:t>осуществляющим управление в сфере образования, </a:t>
            </a:r>
            <a:r>
              <a:rPr lang="ru-RU" sz="1900" dirty="0" smtClean="0"/>
              <a:t>организовать </a:t>
            </a:r>
            <a:r>
              <a:rPr lang="ru-RU" sz="1900" dirty="0"/>
              <a:t>подготовку к прохождению комплексной оценки качества образования в 2022 </a:t>
            </a:r>
            <a:r>
              <a:rPr lang="ru-RU" sz="1900" dirty="0" smtClean="0"/>
              <a:t>году: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ru-RU" sz="1900" dirty="0" smtClean="0"/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1900" dirty="0" smtClean="0"/>
              <a:t>2.1. Осуществить </a:t>
            </a:r>
            <a:r>
              <a:rPr lang="ru-RU" sz="1900" dirty="0"/>
              <a:t>анализ эффективности механизмов управления качеством образования на муниципальном </a:t>
            </a:r>
            <a:r>
              <a:rPr lang="ru-RU" sz="1900" dirty="0" smtClean="0"/>
              <a:t>уровне.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ru-RU" sz="19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1900" dirty="0" smtClean="0"/>
              <a:t>2.2. Разработать и реализовать комплекс мер по устранению несоответствий, выявленных в ходе комплексной </a:t>
            </a:r>
            <a:r>
              <a:rPr lang="ru-RU" sz="1900" dirty="0"/>
              <a:t>оценки муниципальных механизмов управления качеством образования 2021 года, анализа эффективности механизмов управления качеством образования на муниципальном уровне 2022 </a:t>
            </a:r>
            <a:r>
              <a:rPr lang="ru-RU" sz="1900" dirty="0" smtClean="0"/>
              <a:t>года, с учетом соотнесения с показателями </a:t>
            </a:r>
            <a:r>
              <a:rPr lang="ru-RU" sz="1900" dirty="0"/>
              <a:t>мотивирующего мониторинга деятельности органов исполнительной власти субъектов Российской Федерации, осуществляющих государственное управление в сфере </a:t>
            </a:r>
            <a:r>
              <a:rPr lang="ru-RU" sz="1900" dirty="0" smtClean="0"/>
              <a:t>образования.</a:t>
            </a:r>
            <a:endParaRPr lang="ru-RU" sz="1900" dirty="0"/>
          </a:p>
          <a:p>
            <a:pPr marL="0" indent="0">
              <a:buNone/>
            </a:pPr>
            <a:endParaRPr lang="ru-RU" sz="2200" dirty="0" smtClean="0"/>
          </a:p>
          <a:p>
            <a:pPr marL="0" indent="0">
              <a:buNone/>
            </a:pPr>
            <a:endParaRPr lang="ru-RU" sz="2000" dirty="0"/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900" dirty="0" smtClean="0"/>
              <a:t> 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296047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dirty="0">
                <a:solidFill>
                  <a:srgbClr val="99CCFF"/>
                </a:solidFill>
              </a:rPr>
              <a:t>Предложения </a:t>
            </a:r>
            <a:r>
              <a:rPr lang="ru-RU" sz="3200" dirty="0" smtClean="0">
                <a:solidFill>
                  <a:srgbClr val="99CCFF"/>
                </a:solidFill>
              </a:rPr>
              <a:t>в проект решения координационного совета по качеству образования</a:t>
            </a:r>
            <a:endParaRPr lang="ru-RU" sz="3200" dirty="0">
              <a:solidFill>
                <a:srgbClr val="99CCFF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2248" y="2102069"/>
            <a:ext cx="11603421" cy="4508938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2200" dirty="0" smtClean="0"/>
              <a:t>3.Рекомендовать </a:t>
            </a:r>
            <a:r>
              <a:rPr lang="ru-RU" sz="2200" dirty="0"/>
              <a:t>органам местного самоуправления муниципальных районов, </a:t>
            </a:r>
            <a:r>
              <a:rPr lang="ru-RU" sz="2200" dirty="0" smtClean="0"/>
              <a:t>осуществляющим управление </a:t>
            </a:r>
            <a:r>
              <a:rPr lang="ru-RU" sz="2200" dirty="0"/>
              <a:t>в сфере образования, руководителям муниципальных общеобразовательных организаций</a:t>
            </a:r>
            <a:r>
              <a:rPr lang="ru-RU" sz="2200" dirty="0" smtClean="0"/>
              <a:t>: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ru-RU" sz="22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2200" dirty="0"/>
              <a:t>3.1. Организовать  проведение процедуры </a:t>
            </a:r>
            <a:r>
              <a:rPr lang="ru-RU" sz="2200" dirty="0" err="1"/>
              <a:t>самообследования</a:t>
            </a:r>
            <a:r>
              <a:rPr lang="ru-RU" sz="2200" dirty="0"/>
              <a:t> образовательных организаций для принятия эффективных управленческих решений с последующей разработкой Программ </a:t>
            </a:r>
            <a:r>
              <a:rPr lang="ru-RU" sz="2200" dirty="0" smtClean="0"/>
              <a:t>развития.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ru-RU" sz="22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2200" dirty="0" smtClean="0"/>
              <a:t>3.2</a:t>
            </a:r>
            <a:r>
              <a:rPr lang="ru-RU" sz="2200" dirty="0"/>
              <a:t>. Обеспечить разработку и реализацию индивидуальных программ консультационно-методического сопровождения руководителей муниципальных общеобразовательных </a:t>
            </a:r>
            <a:r>
              <a:rPr lang="ru-RU" sz="2200" dirty="0" smtClean="0"/>
              <a:t>организаций</a:t>
            </a:r>
            <a:r>
              <a:rPr lang="ru-RU" sz="2200" dirty="0"/>
              <a:t> </a:t>
            </a:r>
            <a:r>
              <a:rPr lang="ru-RU" sz="2200" dirty="0" smtClean="0"/>
              <a:t>для совершенствования внутриорганизационных механизмов оценки </a:t>
            </a:r>
            <a:r>
              <a:rPr lang="ru-RU" sz="2200" dirty="0"/>
              <a:t>качества </a:t>
            </a:r>
            <a:r>
              <a:rPr lang="ru-RU" sz="2200" dirty="0" smtClean="0"/>
              <a:t>образования.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ru-RU" sz="22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ru-RU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ru-RU" sz="2000" dirty="0" smtClean="0"/>
          </a:p>
          <a:p>
            <a:endParaRPr lang="ru-RU" dirty="0" smtClean="0">
              <a:solidFill>
                <a:schemeClr val="bg1"/>
              </a:solidFill>
            </a:endParaRPr>
          </a:p>
          <a:p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17385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ерлин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Берлин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кстура гранж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67000"/>
                <a:shade val="65000"/>
              </a:schemeClr>
              <a:schemeClr val="phClr">
                <a:tint val="10000"/>
                <a:satMod val="130000"/>
              </a:schemeClr>
            </a:duotone>
          </a:blip>
          <a:tile tx="0" ty="0" sx="60000" sy="59000" flip="none" algn="b"/>
        </a:blipFill>
        <a:blipFill rotWithShape="1">
          <a:blip xmlns:r="http://schemas.openxmlformats.org/officeDocument/2006/relationships" r:embed="rId1">
            <a:duotone>
              <a:schemeClr val="phClr">
                <a:shade val="30000"/>
                <a:satMod val="115000"/>
              </a:schemeClr>
              <a:schemeClr val="phClr">
                <a:tint val="34000"/>
              </a:schemeClr>
            </a:duotone>
          </a:blip>
          <a:tile tx="0" ty="0" sx="60000" sy="59000" flip="none" algn="b"/>
        </a:blipFill>
      </a:fillStyleLst>
      <a:lnStyleLst>
        <a:ln w="6350" cap="flat" cmpd="sng" algn="ctr">
          <a:solidFill>
            <a:schemeClr val="phClr">
              <a:tint val="7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Берлин</Template>
  <TotalTime>1168</TotalTime>
  <Words>494</Words>
  <Application>Microsoft Office PowerPoint</Application>
  <PresentationFormat>Произвольный</PresentationFormat>
  <Paragraphs>60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Берлин</vt:lpstr>
      <vt:lpstr>Подготовка к оценке механизмов управления качеством образования: результаты и перспективы</vt:lpstr>
      <vt:lpstr>Результаты подготовки к оценке региональных механизмов управления качеством образования</vt:lpstr>
      <vt:lpstr>Результаты подготовки к оценке муниципальных механизмов управления качеством образования</vt:lpstr>
      <vt:lpstr>Оценка механизмов управления качеством образования в образовательных организациях (третий управленческий уровень)</vt:lpstr>
      <vt:lpstr>Предложения в проект решения координационного совета по качеству образования</vt:lpstr>
      <vt:lpstr>Предложения в проект решения координационного совета по качеству образования </vt:lpstr>
      <vt:lpstr>Предложения в проект решения координационного совета по качеству образования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Результаты подготовки к оценке региональных механизмов управления качеством образования</dc:title>
  <dc:creator>dir1</dc:creator>
  <cp:lastModifiedBy>Пользователь</cp:lastModifiedBy>
  <cp:revision>32</cp:revision>
  <dcterms:created xsi:type="dcterms:W3CDTF">2021-12-20T10:19:27Z</dcterms:created>
  <dcterms:modified xsi:type="dcterms:W3CDTF">2021-12-23T08:39:45Z</dcterms:modified>
</cp:coreProperties>
</file>