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97" r:id="rId2"/>
    <p:sldId id="375" r:id="rId3"/>
    <p:sldId id="398" r:id="rId4"/>
    <p:sldId id="404" r:id="rId5"/>
    <p:sldId id="410" r:id="rId6"/>
    <p:sldId id="409" r:id="rId7"/>
    <p:sldId id="402" r:id="rId8"/>
    <p:sldId id="412" r:id="rId9"/>
    <p:sldId id="411" r:id="rId10"/>
    <p:sldId id="403" r:id="rId11"/>
    <p:sldId id="34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turn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24" autoAdjust="0"/>
  </p:normalViewPr>
  <p:slideViewPr>
    <p:cSldViewPr>
      <p:cViewPr>
        <p:scale>
          <a:sx n="60" d="100"/>
          <a:sy n="60" d="100"/>
        </p:scale>
        <p:origin x="-4956" y="-2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F6741-2E67-4383-B675-1C3F11ED4B58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2AC0B-46BD-434C-A84C-0D7C921FDDB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33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56F0-A3BD-404E-92D7-2892930EB5FA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D9E34-40D3-421D-85A5-98EF1EC5F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Slide1.sld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142984"/>
            <a:ext cx="8501122" cy="147002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Итоги реализации регионального проекта «Поддержка школ со стабильно высокими образовательными результатами» : 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проблемы, перспективы,</a:t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sz="3600" b="1" dirty="0" smtClean="0">
                <a:solidFill>
                  <a:srgbClr val="C00000"/>
                </a:solidFill>
              </a:rPr>
              <a:t>механизмы управленческих решений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786190"/>
            <a:ext cx="8143932" cy="264320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Беркович Максим Леонидович,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директор Академии цифрового образования 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</a:rPr>
              <a:t>Маркина Нина Витальевна</a:t>
            </a:r>
            <a:r>
              <a:rPr lang="ru-RU" dirty="0" smtClean="0"/>
              <a:t>, 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член Ученого совета ООО «Мобильное электронное образование», эксперт инновационных образовательных проектов, кандидат психологических наук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  4.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700" b="1" dirty="0" smtClean="0">
                <a:solidFill>
                  <a:srgbClr val="002060"/>
                </a:solidFill>
              </a:rPr>
              <a:t>Обеспечить </a:t>
            </a:r>
            <a:r>
              <a:rPr lang="ru-RU" sz="2700" dirty="0" smtClean="0"/>
              <a:t>организационно-финансовую и научно-методическую  поддержку  учреждений дополнительного образования для разработки и реализации проектов работы с мотивированными и талантливыми детьми  проявляющими высокие достижения в различных видах деятельности, в условиях проектного взаимодействия дополнительного и основного образования</a:t>
            </a:r>
            <a:endParaRPr lang="ru-RU" sz="27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29600" cy="331236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Спасибо за внимание!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r>
              <a:rPr lang="ru-RU" sz="3600" b="1" i="1" dirty="0" smtClean="0">
                <a:solidFill>
                  <a:srgbClr val="C00000"/>
                </a:solidFill>
              </a:rPr>
              <a:t> </a:t>
            </a:r>
            <a:br>
              <a:rPr lang="ru-RU" sz="3600" b="1" i="1" dirty="0" smtClean="0">
                <a:solidFill>
                  <a:srgbClr val="C00000"/>
                </a:solidFill>
              </a:rPr>
            </a:br>
            <a:endParaRPr lang="ru-RU" sz="3600" b="1" i="1" dirty="0">
              <a:solidFill>
                <a:srgbClr val="002B8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Защита инновационных проектов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школьных проектных команд образовательных организаций  Ленинградской области – лидеров олимпиадного движения (24 ОО)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2614618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независимая экспертиза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инновационных образовательных проектов ОО</a:t>
            </a:r>
            <a:endParaRPr lang="ru-RU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281518" cy="2257428"/>
          </a:xfrm>
        </p:spPr>
        <p:txBody>
          <a:bodyPr>
            <a:normAutofit/>
          </a:bodyPr>
          <a:lstStyle/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Профессионально-общественная экспертиза ИОП в формате научно-практической конференции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0034" y="4286256"/>
            <a:ext cx="8072494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18 школ-лидеров</a:t>
            </a:r>
            <a:r>
              <a:rPr lang="ru-RU" sz="2400" dirty="0" smtClean="0">
                <a:solidFill>
                  <a:schemeClr val="bg1"/>
                </a:solidFill>
              </a:rPr>
              <a:t> рекомендованы к участию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в региональном конкурсе: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80%  </a:t>
            </a:r>
            <a:r>
              <a:rPr lang="ru-RU" sz="2400" dirty="0" smtClean="0">
                <a:solidFill>
                  <a:schemeClr val="bg1"/>
                </a:solidFill>
              </a:rPr>
              <a:t>от ОО, реализующих  проекты в 2020/2021;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51,4 % </a:t>
            </a:r>
            <a:r>
              <a:rPr lang="ru-RU" sz="2400" dirty="0" smtClean="0">
                <a:solidFill>
                  <a:schemeClr val="bg1"/>
                </a:solidFill>
              </a:rPr>
              <a:t>от общего количества ОО – участников регионального проекта 2021 года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857232"/>
            <a:ext cx="8472518" cy="72547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независимая экспертиза инновационных образовательных проектов ОО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28596" y="1714488"/>
            <a:ext cx="8286808" cy="2185990"/>
          </a:xfrm>
        </p:spPr>
        <p:txBody>
          <a:bodyPr>
            <a:noAutofit/>
          </a:bodyPr>
          <a:lstStyle/>
          <a:p>
            <a:r>
              <a:rPr lang="ru-RU" dirty="0" smtClean="0"/>
              <a:t>Институт психологии РАН;</a:t>
            </a:r>
          </a:p>
          <a:p>
            <a:r>
              <a:rPr lang="ru-RU" dirty="0" smtClean="0"/>
              <a:t>Психологический институт РАО;</a:t>
            </a:r>
          </a:p>
          <a:p>
            <a:r>
              <a:rPr lang="ru-RU" dirty="0" smtClean="0"/>
              <a:t>Южно-Уральский государственный университет (научно-исследовательский университет);</a:t>
            </a:r>
          </a:p>
          <a:p>
            <a:r>
              <a:rPr lang="ru-RU" dirty="0" smtClean="0"/>
              <a:t>Институт художественного образования и культурологии РАО;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57158" y="5018093"/>
            <a:ext cx="8472518" cy="1839907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Управления образования регионов-лидеров олимпиадного движения и инновационной образовательной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0" y="0"/>
          <a:ext cx="9045474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Слайд" r:id="rId4" imgW="4614732" imgH="3461156" progId="PowerPoint.Slide.12">
                  <p:embed/>
                </p:oleObj>
              </mc:Choice>
              <mc:Fallback>
                <p:oleObj name="Слайд" r:id="rId4" imgW="4614732" imgH="3461156" progId="PowerPoint.Slide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045474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Экспертиза олимпиадных материалов школьного этапа </a:t>
            </a:r>
            <a:r>
              <a:rPr lang="ru-RU" sz="3200" dirty="0" err="1" smtClean="0">
                <a:solidFill>
                  <a:srgbClr val="C00000"/>
                </a:solidFill>
              </a:rPr>
              <a:t>ВсОШ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Материалы </a:t>
            </a:r>
            <a:r>
              <a:rPr lang="ru-RU" b="1" dirty="0" smtClean="0"/>
              <a:t>трех </a:t>
            </a:r>
            <a:r>
              <a:rPr lang="ru-RU" dirty="0" smtClean="0"/>
              <a:t>муниципальных районов по 7 предметам;</a:t>
            </a:r>
          </a:p>
          <a:p>
            <a:r>
              <a:rPr lang="ru-RU" dirty="0" smtClean="0"/>
              <a:t>Школьный этап </a:t>
            </a:r>
            <a:r>
              <a:rPr lang="ru-RU" dirty="0" err="1" smtClean="0"/>
              <a:t>ВсОШ</a:t>
            </a:r>
            <a:r>
              <a:rPr lang="ru-RU" dirty="0" smtClean="0"/>
              <a:t>  - на платформе ВДЦ «Сириус»  (5 предметов)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!!! </a:t>
            </a:r>
            <a:r>
              <a:rPr lang="ru-RU" dirty="0" smtClean="0"/>
              <a:t>Повышение степени соответствия методических рекомендациям, разработанным Центральной предметной комиссией </a:t>
            </a:r>
            <a:r>
              <a:rPr lang="ru-RU" dirty="0" err="1" smtClean="0"/>
              <a:t>ВсОШ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429684" cy="1143000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solidFill>
                  <a:srgbClr val="C00000"/>
                </a:solidFill>
              </a:rPr>
              <a:t>информационно-методические семинары (вебинары) для школьных проектных команд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429684" cy="435771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700" b="1" dirty="0" smtClean="0">
                <a:solidFill>
                  <a:srgbClr val="002B82"/>
                </a:solidFill>
              </a:rPr>
              <a:t>Общее количеств</a:t>
            </a:r>
            <a:r>
              <a:rPr lang="ru-RU" sz="2700" dirty="0" smtClean="0"/>
              <a:t>о участников </a:t>
            </a:r>
            <a:r>
              <a:rPr lang="ru-RU" sz="2700" b="1" dirty="0" smtClean="0">
                <a:solidFill>
                  <a:srgbClr val="002B82"/>
                </a:solidFill>
              </a:rPr>
              <a:t>8</a:t>
            </a:r>
            <a:r>
              <a:rPr lang="ru-RU" sz="2700" dirty="0" smtClean="0"/>
              <a:t> информационно-методических семинаров - </a:t>
            </a:r>
            <a:r>
              <a:rPr lang="ru-RU" sz="2700" b="1" dirty="0" smtClean="0">
                <a:solidFill>
                  <a:srgbClr val="002B82"/>
                </a:solidFill>
              </a:rPr>
              <a:t>384</a:t>
            </a:r>
            <a:r>
              <a:rPr lang="ru-RU" sz="2700" dirty="0" smtClean="0"/>
              <a:t> человека. </a:t>
            </a:r>
          </a:p>
          <a:p>
            <a:pPr>
              <a:buNone/>
            </a:pPr>
            <a:r>
              <a:rPr lang="ru-RU" sz="2700" dirty="0" smtClean="0"/>
              <a:t>      Из них: </a:t>
            </a:r>
          </a:p>
          <a:p>
            <a:r>
              <a:rPr lang="ru-RU" sz="2700" b="1" dirty="0" smtClean="0">
                <a:solidFill>
                  <a:srgbClr val="002B82"/>
                </a:solidFill>
              </a:rPr>
              <a:t>278</a:t>
            </a:r>
            <a:r>
              <a:rPr lang="ru-RU" sz="2700" dirty="0" smtClean="0"/>
              <a:t> человек - семинары по федеральным программам, педагогике  и психологии одаренности; </a:t>
            </a:r>
          </a:p>
          <a:p>
            <a:r>
              <a:rPr lang="ru-RU" sz="2700" b="1" dirty="0" smtClean="0">
                <a:solidFill>
                  <a:srgbClr val="002B82"/>
                </a:solidFill>
              </a:rPr>
              <a:t>106</a:t>
            </a:r>
            <a:r>
              <a:rPr lang="ru-RU" sz="2700" dirty="0" smtClean="0"/>
              <a:t> человек – семинары по предметным направлениям. </a:t>
            </a:r>
          </a:p>
          <a:p>
            <a:pPr>
              <a:buNone/>
            </a:pPr>
            <a:endParaRPr lang="ru-RU" sz="2700" i="1" dirty="0" smtClean="0"/>
          </a:p>
          <a:p>
            <a:pPr algn="ctr">
              <a:buNone/>
            </a:pPr>
            <a:r>
              <a:rPr lang="ru-RU" sz="2700" i="1" dirty="0" smtClean="0"/>
              <a:t>В среднем в одном семинаре приняли участие – </a:t>
            </a:r>
          </a:p>
          <a:p>
            <a:pPr algn="ctr">
              <a:buNone/>
            </a:pPr>
            <a:r>
              <a:rPr lang="ru-RU" sz="2700" b="1" i="1" dirty="0" smtClean="0">
                <a:solidFill>
                  <a:srgbClr val="002B82"/>
                </a:solidFill>
              </a:rPr>
              <a:t>48 </a:t>
            </a:r>
            <a:r>
              <a:rPr lang="ru-RU" sz="2700" i="1" dirty="0" smtClean="0"/>
              <a:t>человек </a:t>
            </a:r>
            <a:r>
              <a:rPr lang="ru-RU" sz="2700" b="1" i="1" dirty="0" smtClean="0">
                <a:solidFill>
                  <a:srgbClr val="002B82"/>
                </a:solidFill>
              </a:rPr>
              <a:t>(39-40</a:t>
            </a:r>
            <a:r>
              <a:rPr lang="ru-RU" sz="2700" i="1" dirty="0" smtClean="0"/>
              <a:t> человек)</a:t>
            </a:r>
            <a:endParaRPr lang="ru-RU" sz="27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  1.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Продолжить работу по </a:t>
            </a:r>
            <a:r>
              <a:rPr lang="ru-RU" b="1" dirty="0" smtClean="0">
                <a:solidFill>
                  <a:srgbClr val="002B82"/>
                </a:solidFill>
              </a:rPr>
              <a:t>развитию  проектного взаимодействия образовательных организаций </a:t>
            </a:r>
            <a:r>
              <a:rPr lang="ru-RU" dirty="0" smtClean="0"/>
              <a:t>в рамках </a:t>
            </a:r>
            <a:r>
              <a:rPr lang="ru-RU" b="1" dirty="0" smtClean="0">
                <a:solidFill>
                  <a:srgbClr val="C00000"/>
                </a:solidFill>
              </a:rPr>
              <a:t>целевых региональных проектов </a:t>
            </a:r>
            <a:r>
              <a:rPr lang="ru-RU" dirty="0" smtClean="0"/>
              <a:t>на базе региональных центров </a:t>
            </a:r>
            <a:r>
              <a:rPr lang="ru-RU" b="1" dirty="0" smtClean="0">
                <a:solidFill>
                  <a:schemeClr val="tx2"/>
                </a:solidFill>
              </a:rPr>
              <a:t>«Интеллект», «Ладога» и ЛОИР</a:t>
            </a:r>
            <a:r>
              <a:rPr lang="ru-RU" dirty="0" smtClean="0"/>
              <a:t>О и создать условия для их интеграции в региональную программу поддержки школ со стабильно высокими образовательными результатами и региональную систему непрерывного профессионального развития педагогических работников.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  2.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58" y="1600200"/>
            <a:ext cx="8572560" cy="4525963"/>
          </a:xfrm>
        </p:spPr>
        <p:txBody>
          <a:bodyPr>
            <a:normAutofit/>
          </a:bodyPr>
          <a:lstStyle/>
          <a:p>
            <a:pPr lvl="0"/>
            <a:r>
              <a:rPr lang="ru-RU" sz="2700" dirty="0" smtClean="0"/>
              <a:t>Создать условия для научно-методической поддержки реализации </a:t>
            </a:r>
            <a:r>
              <a:rPr lang="ru-RU" sz="2700" b="1" dirty="0" smtClean="0">
                <a:solidFill>
                  <a:srgbClr val="C00000"/>
                </a:solidFill>
              </a:rPr>
              <a:t>межмуниципальных инновационных проектов </a:t>
            </a:r>
            <a:r>
              <a:rPr lang="ru-RU" sz="2700" dirty="0" smtClean="0"/>
              <a:t>развития </a:t>
            </a:r>
            <a:r>
              <a:rPr lang="ru-RU" sz="2700" b="1" dirty="0" smtClean="0">
                <a:solidFill>
                  <a:srgbClr val="002B82"/>
                </a:solidFill>
              </a:rPr>
              <a:t>качества преподавания предметов, </a:t>
            </a:r>
            <a:r>
              <a:rPr lang="ru-RU" sz="2700" dirty="0" smtClean="0"/>
              <a:t>включенных во всероссийское конкурсно-олимпиадное движение, </a:t>
            </a:r>
            <a:r>
              <a:rPr lang="ru-RU" sz="2700" b="1" dirty="0" smtClean="0">
                <a:solidFill>
                  <a:srgbClr val="002B82"/>
                </a:solidFill>
              </a:rPr>
              <a:t> </a:t>
            </a:r>
            <a:r>
              <a:rPr lang="ru-RU" sz="2700" dirty="0" smtClean="0"/>
              <a:t>и</a:t>
            </a:r>
            <a:r>
              <a:rPr lang="ru-RU" sz="2700" b="1" dirty="0" smtClean="0">
                <a:solidFill>
                  <a:srgbClr val="002B82"/>
                </a:solidFill>
              </a:rPr>
              <a:t> системы работы с высоко мотивированными и способными </a:t>
            </a:r>
            <a:r>
              <a:rPr lang="ru-RU" sz="2700" dirty="0" smtClean="0"/>
              <a:t>обучающимися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 3.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>
            <a:noAutofit/>
          </a:bodyPr>
          <a:lstStyle/>
          <a:p>
            <a:pPr lvl="0" algn="just"/>
            <a:r>
              <a:rPr lang="ru-RU" sz="2700" b="1" dirty="0" smtClean="0">
                <a:solidFill>
                  <a:srgbClr val="002060"/>
                </a:solidFill>
              </a:rPr>
              <a:t>Продолжить</a:t>
            </a:r>
            <a:r>
              <a:rPr lang="ru-RU" sz="2700" dirty="0" smtClean="0"/>
              <a:t> организационно-финансовую и научно-методическую </a:t>
            </a:r>
            <a:r>
              <a:rPr lang="ru-RU" sz="2700" b="1" dirty="0" smtClean="0">
                <a:solidFill>
                  <a:srgbClr val="002060"/>
                </a:solidFill>
              </a:rPr>
              <a:t>поддержку</a:t>
            </a:r>
            <a:r>
              <a:rPr lang="ru-RU" sz="2700" dirty="0" smtClean="0"/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16 образовательных организаций</a:t>
            </a:r>
            <a:r>
              <a:rPr lang="ru-RU" sz="2700" dirty="0" smtClean="0"/>
              <a:t> Ленинградской области, обладающих стабильно высокими образовательными результатами и имеющих лидерскую практику в олимпиадном движении, </a:t>
            </a:r>
            <a:r>
              <a:rPr lang="ru-RU" sz="2700" b="1" dirty="0" smtClean="0">
                <a:solidFill>
                  <a:srgbClr val="002060"/>
                </a:solidFill>
              </a:rPr>
              <a:t>в части реализации инновационных образовательных проектов </a:t>
            </a:r>
            <a:r>
              <a:rPr lang="ru-RU" sz="2700" dirty="0" smtClean="0"/>
              <a:t>(через </a:t>
            </a:r>
            <a:r>
              <a:rPr lang="ru-RU" sz="2700" b="1" dirty="0" smtClean="0">
                <a:solidFill>
                  <a:srgbClr val="C00000"/>
                </a:solidFill>
              </a:rPr>
              <a:t>систему научно-методических семинаров) </a:t>
            </a:r>
            <a:r>
              <a:rPr lang="ru-RU" sz="2700" dirty="0" smtClean="0"/>
              <a:t>— участников регионального проекта 2020 года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2253</TotalTime>
  <Words>353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Слайд</vt:lpstr>
      <vt:lpstr>Итоги реализации регионального проекта «Поддержка школ со стабильно высокими образовательными результатами» :  проблемы, перспективы, механизмы управленческих решений</vt:lpstr>
      <vt:lpstr>Защита инновационных проектов   школьных проектных команд образовательных организаций  Ленинградской области – лидеров олимпиадного движения (24 ОО)</vt:lpstr>
      <vt:lpstr>Внешняя независимая экспертиза инновационных образовательных проектов ОО </vt:lpstr>
      <vt:lpstr>Презентация PowerPoint</vt:lpstr>
      <vt:lpstr>Экспертиза олимпиадных материалов школьного этапа ВсОШ</vt:lpstr>
      <vt:lpstr>информационно-методические семинары (вебинары) для школьных проектных команд</vt:lpstr>
      <vt:lpstr>Предложение  1.</vt:lpstr>
      <vt:lpstr>Предложение  2.</vt:lpstr>
      <vt:lpstr>Предложение 3.</vt:lpstr>
      <vt:lpstr>Предложение  4.</vt:lpstr>
      <vt:lpstr>Спасибо за внимание!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saturn</dc:creator>
  <cp:lastModifiedBy>Людмила Геннадьевна Михайлюк</cp:lastModifiedBy>
  <cp:revision>51</cp:revision>
  <dcterms:created xsi:type="dcterms:W3CDTF">2020-06-10T05:59:52Z</dcterms:created>
  <dcterms:modified xsi:type="dcterms:W3CDTF">2022-01-24T14:21:22Z</dcterms:modified>
</cp:coreProperties>
</file>