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4" r:id="rId4"/>
    <p:sldMasterId id="2147483676" r:id="rId5"/>
    <p:sldMasterId id="2147483678" r:id="rId6"/>
    <p:sldMasterId id="2147483680" r:id="rId7"/>
    <p:sldMasterId id="2147483682" r:id="rId8"/>
    <p:sldMasterId id="2147483684" r:id="rId9"/>
  </p:sldMasterIdLst>
  <p:sldIdLst>
    <p:sldId id="256" r:id="rId10"/>
    <p:sldId id="257" r:id="rId11"/>
    <p:sldId id="258" r:id="rId12"/>
    <p:sldId id="259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4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70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52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8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24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10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92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78" algn="l" defTabSz="9137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9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7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2" indent="0">
              <a:buNone/>
              <a:defRPr sz="1600" b="1"/>
            </a:lvl4pPr>
            <a:lvl5pPr marL="1827538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10" indent="0">
              <a:buNone/>
              <a:defRPr sz="1600" b="1"/>
            </a:lvl7pPr>
            <a:lvl8pPr marL="3198192" indent="0">
              <a:buNone/>
              <a:defRPr sz="1600" b="1"/>
            </a:lvl8pPr>
            <a:lvl9pPr marL="36550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2" indent="0">
              <a:buNone/>
              <a:defRPr sz="1600" b="1"/>
            </a:lvl4pPr>
            <a:lvl5pPr marL="1827538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10" indent="0">
              <a:buNone/>
              <a:defRPr sz="1600" b="1"/>
            </a:lvl7pPr>
            <a:lvl8pPr marL="3198192" indent="0">
              <a:buNone/>
              <a:defRPr sz="1600" b="1"/>
            </a:lvl8pPr>
            <a:lvl9pPr marL="36550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04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2" indent="0">
              <a:buNone/>
              <a:defRPr sz="900"/>
            </a:lvl4pPr>
            <a:lvl5pPr marL="1827538" indent="0">
              <a:buNone/>
              <a:defRPr sz="900"/>
            </a:lvl5pPr>
            <a:lvl6pPr marL="2284424" indent="0">
              <a:buNone/>
              <a:defRPr sz="900"/>
            </a:lvl6pPr>
            <a:lvl7pPr marL="2741310" indent="0">
              <a:buNone/>
              <a:defRPr sz="900"/>
            </a:lvl7pPr>
            <a:lvl8pPr marL="3198192" indent="0">
              <a:buNone/>
              <a:defRPr sz="900"/>
            </a:lvl8pPr>
            <a:lvl9pPr marL="36550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0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800"/>
            </a:lvl2pPr>
            <a:lvl3pPr marL="913770" indent="0">
              <a:buNone/>
              <a:defRPr sz="2400"/>
            </a:lvl3pPr>
            <a:lvl4pPr marL="1370652" indent="0">
              <a:buNone/>
              <a:defRPr sz="2000"/>
            </a:lvl4pPr>
            <a:lvl5pPr marL="1827538" indent="0">
              <a:buNone/>
              <a:defRPr sz="2000"/>
            </a:lvl5pPr>
            <a:lvl6pPr marL="2284424" indent="0">
              <a:buNone/>
              <a:defRPr sz="2000"/>
            </a:lvl6pPr>
            <a:lvl7pPr marL="2741310" indent="0">
              <a:buNone/>
              <a:defRPr sz="2000"/>
            </a:lvl7pPr>
            <a:lvl8pPr marL="3198192" indent="0">
              <a:buNone/>
              <a:defRPr sz="2000"/>
            </a:lvl8pPr>
            <a:lvl9pPr marL="365507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2" indent="0">
              <a:buNone/>
              <a:defRPr sz="900"/>
            </a:lvl4pPr>
            <a:lvl5pPr marL="1827538" indent="0">
              <a:buNone/>
              <a:defRPr sz="900"/>
            </a:lvl5pPr>
            <a:lvl6pPr marL="2284424" indent="0">
              <a:buNone/>
              <a:defRPr sz="900"/>
            </a:lvl6pPr>
            <a:lvl7pPr marL="2741310" indent="0">
              <a:buNone/>
              <a:defRPr sz="900"/>
            </a:lvl7pPr>
            <a:lvl8pPr marL="3198192" indent="0">
              <a:buNone/>
              <a:defRPr sz="900"/>
            </a:lvl8pPr>
            <a:lvl9pPr marL="36550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1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61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7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4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3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9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A7EC-C526-48F9-9608-88A427AF83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8ABB-0CAF-4B13-877F-C7063582F9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17FA-620D-4FFE-923D-AB47822273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F1BE-BEE6-4C12-9483-27C926AF62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5E08-2527-4F66-84E7-12E173A04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7ADB-281B-48BF-A391-1DD5232735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1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C967-0011-4409-8CE3-A22D048575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8FAA-0663-451A-9AFB-BDEE68643A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20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5F36-802A-42D4-8993-C12A2C46BA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24D2-66BF-43ED-B15D-32C3A95B7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0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C039-192E-402A-A550-06999A065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DF72-DA67-4D5F-8BDB-F30FBCE08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9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85C0-8BCA-4250-B1D1-ABC568B007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01EC-DE26-4FEE-9E07-FD5EB8FDE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66B4-4259-454B-BDA2-B28EBA941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4AB-8FC9-4684-A231-571F4DDC78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6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D9A8-7D1E-4A40-95CB-0E2A62C168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59B4F-08B1-413A-B0C5-B43D9B570E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1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99E3-B71E-4FED-AE5B-C950A268CD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4243-E518-4297-BB1A-58392D7D9B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6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1AC4-793E-46D2-8156-3217582BB5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5C1A-4A46-4AC1-8EA4-6B7E2C9EC6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2" indent="0">
              <a:buNone/>
              <a:defRPr sz="1600" b="1"/>
            </a:lvl4pPr>
            <a:lvl5pPr marL="1827538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10" indent="0">
              <a:buNone/>
              <a:defRPr sz="1600" b="1"/>
            </a:lvl7pPr>
            <a:lvl8pPr marL="3198192" indent="0">
              <a:buNone/>
              <a:defRPr sz="1600" b="1"/>
            </a:lvl8pPr>
            <a:lvl9pPr marL="36550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2" indent="0">
              <a:buNone/>
              <a:defRPr sz="1600" b="1"/>
            </a:lvl4pPr>
            <a:lvl5pPr marL="1827538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10" indent="0">
              <a:buNone/>
              <a:defRPr sz="1600" b="1"/>
            </a:lvl7pPr>
            <a:lvl8pPr marL="3198192" indent="0">
              <a:buNone/>
              <a:defRPr sz="1600" b="1"/>
            </a:lvl8pPr>
            <a:lvl9pPr marL="36550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2" indent="0">
              <a:buNone/>
              <a:defRPr sz="900"/>
            </a:lvl4pPr>
            <a:lvl5pPr marL="1827538" indent="0">
              <a:buNone/>
              <a:defRPr sz="900"/>
            </a:lvl5pPr>
            <a:lvl6pPr marL="2284424" indent="0">
              <a:buNone/>
              <a:defRPr sz="900"/>
            </a:lvl6pPr>
            <a:lvl7pPr marL="2741310" indent="0">
              <a:buNone/>
              <a:defRPr sz="900"/>
            </a:lvl7pPr>
            <a:lvl8pPr marL="3198192" indent="0">
              <a:buNone/>
              <a:defRPr sz="900"/>
            </a:lvl8pPr>
            <a:lvl9pPr marL="36550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800"/>
            </a:lvl2pPr>
            <a:lvl3pPr marL="913770" indent="0">
              <a:buNone/>
              <a:defRPr sz="2400"/>
            </a:lvl3pPr>
            <a:lvl4pPr marL="1370652" indent="0">
              <a:buNone/>
              <a:defRPr sz="2000"/>
            </a:lvl4pPr>
            <a:lvl5pPr marL="1827538" indent="0">
              <a:buNone/>
              <a:defRPr sz="2000"/>
            </a:lvl5pPr>
            <a:lvl6pPr marL="2284424" indent="0">
              <a:buNone/>
              <a:defRPr sz="2000"/>
            </a:lvl6pPr>
            <a:lvl7pPr marL="2741310" indent="0">
              <a:buNone/>
              <a:defRPr sz="2000"/>
            </a:lvl7pPr>
            <a:lvl8pPr marL="3198192" indent="0">
              <a:buNone/>
              <a:defRPr sz="2000"/>
            </a:lvl8pPr>
            <a:lvl9pPr marL="365507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2" indent="0">
              <a:buNone/>
              <a:defRPr sz="900"/>
            </a:lvl4pPr>
            <a:lvl5pPr marL="1827538" indent="0">
              <a:buNone/>
              <a:defRPr sz="900"/>
            </a:lvl5pPr>
            <a:lvl6pPr marL="2284424" indent="0">
              <a:buNone/>
              <a:defRPr sz="900"/>
            </a:lvl6pPr>
            <a:lvl7pPr marL="2741310" indent="0">
              <a:buNone/>
              <a:defRPr sz="900"/>
            </a:lvl7pPr>
            <a:lvl8pPr marL="3198192" indent="0">
              <a:buNone/>
              <a:defRPr sz="900"/>
            </a:lvl8pPr>
            <a:lvl9pPr marL="36550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7" tIns="45689" rIns="91377" bIns="456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7" tIns="45689" rIns="91377" bIns="45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3" indent="-342663" algn="l" defTabSz="9137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7" indent="-285552" algn="l" defTabSz="9137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12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96" indent="-228442" algn="l" defTabSz="9137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2" indent="-228442" algn="l" defTabSz="9137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66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50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35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20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2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8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4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2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78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7" tIns="45689" rIns="91377" bIns="456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7" tIns="45689" rIns="91377" bIns="45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7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3" indent="-342663" algn="l" defTabSz="9137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7" indent="-285552" algn="l" defTabSz="9137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12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96" indent="-228442" algn="l" defTabSz="9137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2" indent="-228442" algn="l" defTabSz="9137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66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50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35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20" indent="-228442" algn="l" defTabSz="9137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2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8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4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0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2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78" algn="l" defTabSz="913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9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4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84">
        <a:defRPr>
          <a:latin typeface="+mn-lt"/>
          <a:ea typeface="+mn-ea"/>
          <a:cs typeface="+mn-cs"/>
        </a:defRPr>
      </a:lvl2pPr>
      <a:lvl3pPr marL="913770">
        <a:defRPr>
          <a:latin typeface="+mn-lt"/>
          <a:ea typeface="+mn-ea"/>
          <a:cs typeface="+mn-cs"/>
        </a:defRPr>
      </a:lvl3pPr>
      <a:lvl4pPr marL="1370652">
        <a:defRPr>
          <a:latin typeface="+mn-lt"/>
          <a:ea typeface="+mn-ea"/>
          <a:cs typeface="+mn-cs"/>
        </a:defRPr>
      </a:lvl4pPr>
      <a:lvl5pPr marL="1827538">
        <a:defRPr>
          <a:latin typeface="+mn-lt"/>
          <a:ea typeface="+mn-ea"/>
          <a:cs typeface="+mn-cs"/>
        </a:defRPr>
      </a:lvl5pPr>
      <a:lvl6pPr marL="2284424">
        <a:defRPr>
          <a:latin typeface="+mn-lt"/>
          <a:ea typeface="+mn-ea"/>
          <a:cs typeface="+mn-cs"/>
        </a:defRPr>
      </a:lvl6pPr>
      <a:lvl7pPr marL="2741310">
        <a:defRPr>
          <a:latin typeface="+mn-lt"/>
          <a:ea typeface="+mn-ea"/>
          <a:cs typeface="+mn-cs"/>
        </a:defRPr>
      </a:lvl7pPr>
      <a:lvl8pPr marL="3198192">
        <a:defRPr>
          <a:latin typeface="+mn-lt"/>
          <a:ea typeface="+mn-ea"/>
          <a:cs typeface="+mn-cs"/>
        </a:defRPr>
      </a:lvl8pPr>
      <a:lvl9pPr marL="36550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D5F6A4B-0D48-4B5B-ABBF-256D7546CD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6305413-D828-47ED-B265-4C65B2E31AF2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oko.fioco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oko.fioco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18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</a:t>
            </a:r>
            <a:r>
              <a:rPr lang="ru-RU" sz="3600" b="1" spc="-24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br>
              <a:rPr lang="ru-RU" sz="3600" b="1" spc="-24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учащихся в школе </a:t>
            </a:r>
            <a:br>
              <a:rPr lang="ru-RU" sz="3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spc="-2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3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обновленными  </a:t>
            </a:r>
            <a:r>
              <a:rPr lang="ru-RU" sz="3600" b="1" spc="-5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br>
              <a:rPr lang="ru-RU" sz="3600" b="1" spc="-5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149080"/>
            <a:ext cx="5256584" cy="175260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Михайлюк Людмила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Геннадьевна,начальник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сектора управления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качеством образования  департамента надзора и контроля </a:t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соблюдением законодательства в сфере образования комитета </a:t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профессионального образования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7" y="188641"/>
            <a:ext cx="8424936" cy="346891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 algn="ctr" defTabSz="45688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9263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73"/>
            <a:ext cx="8784976" cy="1143000"/>
          </a:xfrm>
        </p:spPr>
        <p:txBody>
          <a:bodyPr>
            <a:noAutofit/>
          </a:bodyPr>
          <a:lstStyle/>
          <a:p>
            <a:pPr marL="15078" algn="l">
              <a:lnSpc>
                <a:spcPts val="4018"/>
              </a:lnSpc>
              <a:spcBef>
                <a:spcPts val="0"/>
              </a:spcBef>
            </a:pPr>
            <a: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spc="-1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стандартизированных </a:t>
            </a:r>
            <a:r>
              <a:rPr lang="ru-RU" sz="2400" b="1" spc="-1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 в целях повышения объективности оценочных процедур</a:t>
            </a:r>
            <a:r>
              <a:rPr lang="ru-RU"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21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</a:t>
            </a:r>
            <a:r>
              <a:rPr lang="ru-RU" sz="2000" spc="14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надежными измерительными характеристиками</a:t>
            </a:r>
            <a: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892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800" spc="1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lang="ru-RU" sz="2800" spc="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</a:t>
            </a:r>
            <a:r>
              <a:rPr lang="ru-RU" sz="28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z="2800" spc="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взаимно дополняющих</a:t>
            </a:r>
            <a:r>
              <a:rPr lang="ru-RU" sz="2800" spc="1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sz="2800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4985"/>
            <a:ext cx="8568952" cy="677428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>
              <a:lnSpc>
                <a:spcPts val="2232"/>
              </a:lnSpc>
            </a:pPr>
            <a:r>
              <a:rPr lang="ru-RU" sz="2000" kern="0" spc="-18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lang="ru-RU" sz="2000" kern="0" spc="17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оценить, насколько</a:t>
            </a:r>
            <a:r>
              <a:rPr lang="ru-RU" sz="2000" kern="0" spc="-17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 </a:t>
            </a:r>
            <a:r>
              <a:rPr lang="ru-RU" sz="2000" kern="0" spc="-19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требованиями </a:t>
            </a:r>
            <a:r>
              <a:rPr lang="ru-RU" sz="2000" kern="0" spc="-16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000" kern="0" spc="19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000" kern="0" spc="14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kern="0" spc="-12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2000" kern="0" spc="-21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kern="0" spc="-31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941576"/>
            <a:ext cx="8568952" cy="677428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>
              <a:lnSpc>
                <a:spcPts val="2232"/>
              </a:lnSpc>
            </a:pPr>
            <a:r>
              <a:rPr lang="ru-RU" sz="2000" spc="-16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lang="ru-RU" sz="200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достоверные </a:t>
            </a:r>
            <a:r>
              <a:rPr lang="ru-RU" sz="2000" spc="-37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spc="2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6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обоснованных управленческих решений.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3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В </a:t>
            </a:r>
            <a:r>
              <a:rPr lang="ru-RU" sz="2400" b="1" spc="-13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рабочих программах и курсах внеурочной деятельности, кроме разбивки по темам (тематического планирования), указывается форма проведения </a:t>
            </a:r>
            <a:r>
              <a:rPr lang="ru-RU" sz="2400" b="1" spc="-13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занятия и форма оценки</a:t>
            </a:r>
            <a:endParaRPr lang="ru-RU" sz="2400" b="1" spc="-13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97" t="18107" r="46526" b="19941"/>
          <a:stretch/>
        </p:blipFill>
        <p:spPr bwMode="auto">
          <a:xfrm>
            <a:off x="2771800" y="980728"/>
            <a:ext cx="4219587" cy="3888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147355"/>
            <a:ext cx="2629872" cy="71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Использование электронных средств обучения, дистанционных технологий </a:t>
            </a:r>
            <a:endParaRPr lang="ru-RU" sz="1200" b="1" kern="0" dirty="0">
              <a:solidFill>
                <a:srgbClr val="252525"/>
              </a:solidFill>
              <a:effectLst/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1455" y="1746770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Информационно-образовательная среда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1128" y="2364672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Оснащение кабинетов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0250" y="4943283"/>
            <a:ext cx="257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Психолого-педагогическое сопровождение  школьников </a:t>
            </a:r>
            <a:endParaRPr lang="ru-RU" sz="1200" b="1" kern="0" dirty="0">
              <a:solidFill>
                <a:srgbClr val="252525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32121"/>
            <a:ext cx="286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52525"/>
                </a:solidFill>
                <a:latin typeface="Times New Roman"/>
                <a:ea typeface="Times New Roman"/>
              </a:rPr>
              <a:t>Повышение квалификации педагогов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157" y="620688"/>
            <a:ext cx="6696744" cy="49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lvl="0" indent="-6350" algn="ctr" fontAlgn="auto">
              <a:lnSpc>
                <a:spcPct val="112000"/>
              </a:lnSpc>
              <a:spcBef>
                <a:spcPts val="0"/>
              </a:spcBef>
              <a:spcAft>
                <a:spcPts val="15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В рабочих программах и курсах внеурочной деятельности, кроме разбивки по темам (тематического планирования), указывается форма проведения занятия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063732"/>
            <a:ext cx="3168352" cy="49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lvl="0" indent="-6350" algn="ctr" fontAlgn="auto">
              <a:lnSpc>
                <a:spcPct val="112000"/>
              </a:lnSpc>
              <a:spcBef>
                <a:spcPts val="0"/>
              </a:spcBef>
              <a:spcAft>
                <a:spcPts val="15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Предусмотрено деление на подгруппы по </a:t>
            </a:r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различным  основаниям</a:t>
            </a:r>
            <a:endParaRPr lang="ru-RU" sz="1200" b="1" kern="0" dirty="0">
              <a:solidFill>
                <a:srgbClr val="252525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624"/>
            <a:ext cx="864096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232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условиям 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основной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программы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основного образования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256379"/>
            <a:ext cx="3672408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Возможность углубленного изучения отдельных</a:t>
            </a:r>
          </a:p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предметов, начиная с начальной школы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6512" y="1885269"/>
            <a:ext cx="2808312" cy="11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lvl="0" indent="-6350" algn="ctr" fontAlgn="auto">
              <a:lnSpc>
                <a:spcPct val="112000"/>
              </a:lnSpc>
              <a:spcBef>
                <a:spcPts val="0"/>
              </a:spcBef>
              <a:spcAft>
                <a:spcPts val="15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err="1">
                <a:solidFill>
                  <a:srgbClr val="252525"/>
                </a:solidFill>
                <a:latin typeface="Times New Roman"/>
              </a:rPr>
              <a:t>Расчитан</a:t>
            </a: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 диапазон часов (минимум-максимум) при 5-ти и</a:t>
            </a:r>
          </a:p>
          <a:p>
            <a:pPr marL="62230" marR="46355" lvl="0" indent="-6350" algn="ctr" fontAlgn="auto">
              <a:lnSpc>
                <a:spcPct val="112000"/>
              </a:lnSpc>
              <a:spcBef>
                <a:spcPts val="0"/>
              </a:spcBef>
              <a:spcAft>
                <a:spcPts val="15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6-ти дневной неделе (минимум ниже, максимум - чуть выше </a:t>
            </a:r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тех часов</a:t>
            </a: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, которые были в стандарте)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3140968"/>
            <a:ext cx="2152613" cy="236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На уровне ОО по 5-ти предметам (математика, информатика,</a:t>
            </a:r>
          </a:p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физика, биология, химия) результаты определены на базовом </a:t>
            </a:r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и углубленном </a:t>
            </a: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уровне. Школа выбирает уровень изучения </a:t>
            </a:r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этих предметов и обеспечивает реализацию программ учебных курсов </a:t>
            </a:r>
            <a:endParaRPr lang="ru-RU" sz="1200" b="1" kern="0" dirty="0">
              <a:solidFill>
                <a:srgbClr val="252525"/>
              </a:solidFill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671925"/>
            <a:ext cx="2592288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возможность индивидуального </a:t>
            </a:r>
            <a:r>
              <a:rPr lang="ru-RU" sz="1200" b="1" kern="0" dirty="0" smtClean="0">
                <a:solidFill>
                  <a:srgbClr val="252525"/>
                </a:solidFill>
                <a:latin typeface="Times New Roman"/>
              </a:rPr>
              <a:t>и</a:t>
            </a:r>
            <a:endParaRPr lang="ru-RU" sz="1200" b="1" kern="0" dirty="0">
              <a:solidFill>
                <a:srgbClr val="252525"/>
              </a:solidFill>
              <a:latin typeface="Times New Roman"/>
            </a:endParaRPr>
          </a:p>
          <a:p>
            <a:pPr marL="62230" marR="46355" indent="-6350" algn="ctr">
              <a:lnSpc>
                <a:spcPct val="112000"/>
              </a:lnSpc>
              <a:spcAft>
                <a:spcPts val="15"/>
              </a:spcAft>
            </a:pPr>
            <a:r>
              <a:rPr lang="ru-RU" sz="1200" b="1" kern="0" dirty="0">
                <a:solidFill>
                  <a:srgbClr val="252525"/>
                </a:solidFill>
                <a:latin typeface="Times New Roman"/>
              </a:rPr>
              <a:t>дифференцированного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49091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t="18056" r="20641" b="20581"/>
          <a:stretch>
            <a:fillRect/>
          </a:stretch>
        </p:blipFill>
        <p:spPr bwMode="auto">
          <a:xfrm>
            <a:off x="701675" y="655638"/>
            <a:ext cx="532606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68625" y="6129338"/>
            <a:ext cx="2741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https://maps-oko.fioco.ru/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179513" y="179388"/>
            <a:ext cx="8840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Комплексный анализ качества образования 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07904" y="3429000"/>
            <a:ext cx="489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группы показателей;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 позиций</a:t>
            </a: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411163" y="3860800"/>
            <a:ext cx="2568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создания условий для достижения результатов – 16 позиций</a:t>
            </a:r>
          </a:p>
        </p:txBody>
      </p:sp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2674938" y="4530725"/>
            <a:ext cx="3154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достижения учебных и воспитательных результатов – </a:t>
            </a:r>
            <a:b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позиция</a:t>
            </a:r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5684838" y="5194300"/>
            <a:ext cx="299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организации рабочих процессов – 18 позиций</a:t>
            </a:r>
          </a:p>
        </p:txBody>
      </p:sp>
    </p:spTree>
    <p:extLst>
      <p:ext uri="{BB962C8B-B14F-4D97-AF65-F5344CB8AC3E}">
        <p14:creationId xmlns:p14="http://schemas.microsoft.com/office/powerpoint/2010/main" val="9672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28" y="476672"/>
            <a:ext cx="8856984" cy="34605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  субъектов РФ по качеству образования в 2022 году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492" t="8557" r="25882" b="9304"/>
          <a:stretch/>
        </p:blipFill>
        <p:spPr bwMode="auto">
          <a:xfrm>
            <a:off x="251523" y="881676"/>
            <a:ext cx="426672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0304" y="3717034"/>
            <a:ext cx="3439768" cy="400047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https://maps-oko.fioco.ru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/>
          <a:srcRect l="37556" t="31639" r="37112" b="26809"/>
          <a:stretch/>
        </p:blipFill>
        <p:spPr bwMode="auto">
          <a:xfrm>
            <a:off x="4518251" y="836712"/>
            <a:ext cx="4440643" cy="4279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3422" t="7795" r="24492" b="48283"/>
          <a:stretch/>
        </p:blipFill>
        <p:spPr bwMode="auto">
          <a:xfrm>
            <a:off x="4716016" y="5036077"/>
            <a:ext cx="3478609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1" r="2132"/>
          <a:stretch/>
        </p:blipFill>
        <p:spPr bwMode="auto">
          <a:xfrm>
            <a:off x="1079508" y="5009611"/>
            <a:ext cx="3538212" cy="178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707" y="116632"/>
            <a:ext cx="7799088" cy="400047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 algn="ctr">
              <a:lnSpc>
                <a:spcPts val="2437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 результатов деятельности 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28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89" indent="-456884">
              <a:lnSpc>
                <a:spcPts val="3572"/>
              </a:lnSpc>
              <a:spcBef>
                <a:spcPts val="0"/>
              </a:spcBef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системе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Министерства просвещения РФ  от 31.05.2021 № 286 и № 287)</a:t>
            </a:r>
            <a:endParaRPr lang="ru-RU" sz="2000" spc="-1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5" indent="0">
              <a:lnSpc>
                <a:spcPts val="3572"/>
              </a:lnSpc>
              <a:spcBef>
                <a:spcPts val="0"/>
              </a:spcBef>
              <a:buNone/>
            </a:pPr>
            <a:endParaRPr lang="ru-RU" sz="2000" spc="-1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24" indent="0">
              <a:lnSpc>
                <a:spcPts val="3572"/>
              </a:lnSpc>
              <a:spcBef>
                <a:spcPts val="268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 </a:t>
            </a:r>
            <a:r>
              <a:rPr lang="ru-RU" sz="20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spc="-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lang="ru-RU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112424" indent="0">
              <a:lnSpc>
                <a:spcPts val="3572"/>
              </a:lnSpc>
              <a:spcBef>
                <a:spcPts val="268"/>
              </a:spcBef>
              <a:buNone/>
            </a:pPr>
            <a:endParaRPr lang="ru-RU" sz="2000" spc="-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24" indent="0">
              <a:lnSpc>
                <a:spcPts val="3572"/>
              </a:lnSpc>
              <a:spcBef>
                <a:spcPts val="268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содержание </a:t>
            </a:r>
            <a:r>
              <a:rPr lang="ru-RU"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</a:p>
          <a:p>
            <a:pPr marL="112424" indent="0">
              <a:lnSpc>
                <a:spcPts val="3572"/>
              </a:lnSpc>
              <a:spcBef>
                <a:spcPts val="268"/>
              </a:spcBef>
              <a:buNone/>
            </a:pPr>
            <a:endParaRPr lang="ru-RU" sz="2000" spc="-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24" indent="0">
              <a:lnSpc>
                <a:spcPts val="3572"/>
              </a:lnSpc>
              <a:spcBef>
                <a:spcPts val="268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объективности </a:t>
            </a:r>
            <a:r>
              <a:rPr lang="ru-RU"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lang="ru-RU" sz="2000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стандартизированных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70366">
              <a:lnSpc>
                <a:spcPts val="3016"/>
              </a:lnSpc>
              <a:spcBef>
                <a:spcPts val="0"/>
              </a:spcBef>
            </a:pPr>
            <a:r>
              <a:rPr lang="ru-RU" sz="2700" dirty="0">
                <a:solidFill>
                  <a:srgbClr val="000099"/>
                </a:solidFill>
                <a:latin typeface="CMGJPK+ArialMT"/>
                <a:cs typeface="CMGJPK+ArialMT"/>
              </a:rPr>
              <a:t/>
            </a:r>
            <a:br>
              <a:rPr lang="ru-RU" sz="2700" dirty="0">
                <a:solidFill>
                  <a:srgbClr val="000099"/>
                </a:solidFill>
                <a:latin typeface="CMGJPK+ArialMT"/>
                <a:cs typeface="CMGJPK+ArialMT"/>
              </a:rPr>
            </a:br>
            <a:r>
              <a:rPr lang="ru-RU" sz="27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новой системы</a:t>
            </a:r>
            <a:r>
              <a:rPr lang="ru-RU" sz="2700" spc="2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br>
              <a:rPr lang="ru-RU" sz="27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pc="-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700" spc="1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в </a:t>
            </a:r>
            <a:r>
              <a:rPr lang="ru-RU" sz="2700" spc="-1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2700" spc="3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spc="3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обновленными   </a:t>
            </a:r>
            <a:r>
              <a:rPr lang="ru-RU" sz="2700" spc="-3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br>
              <a:rPr lang="ru-RU" sz="2700" spc="-3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6088">
              <a:lnSpc>
                <a:spcPts val="2321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достижения планируемых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spc="-1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личностных </a:t>
            </a:r>
            <a:r>
              <a:rPr lang="ru-RU" sz="2000" spc="-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marL="456946" indent="0">
              <a:lnSpc>
                <a:spcPts val="1824"/>
              </a:lnSpc>
              <a:spcBef>
                <a:spcPts val="50"/>
              </a:spcBef>
              <a:buNone/>
            </a:pPr>
            <a:endParaRPr lang="ru-RU" sz="2000" spc="-1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spc="167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  <a:r>
              <a:rPr lang="ru-RU" sz="20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0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не на проверку освоения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20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умений, а на оценку способности учащихся применять</a:t>
            </a:r>
            <a:r>
              <a:rPr lang="ru-RU" sz="2000" spc="-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в различных</a:t>
            </a:r>
            <a:r>
              <a:rPr lang="ru-RU" sz="2000" spc="-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ситуациях,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</a:t>
            </a:r>
            <a:r>
              <a:rPr lang="ru-RU"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учебно-познавательных</a:t>
            </a:r>
            <a:r>
              <a:rPr lang="ru-RU" sz="2000" spc="-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учебно-практических</a:t>
            </a:r>
            <a:r>
              <a:rPr lang="ru-RU" sz="2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стандартизированных измерительных материалов,</a:t>
            </a: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надежными характеристиками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Ориентация полученных результатов на управление качеством образования на различных уровнях.</a:t>
            </a:r>
          </a:p>
          <a:p>
            <a:pPr marL="0" indent="0">
              <a:lnSpc>
                <a:spcPts val="2279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3" y="116636"/>
            <a:ext cx="8640960" cy="97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124" algn="ctr">
              <a:lnSpc>
                <a:spcPts val="3572"/>
              </a:lnSpc>
            </a:pP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sz="2800" spc="-1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800" spc="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</a:p>
          <a:p>
            <a:pPr algn="ctr">
              <a:lnSpc>
                <a:spcPts val="3572"/>
              </a:lnSpc>
              <a:spcBef>
                <a:spcPts val="218"/>
              </a:spcBef>
            </a:pP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sz="2800" spc="-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spc="-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800" spc="1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800" spc="-4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0" y="1609061"/>
            <a:ext cx="539865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7"/>
              </a:lnSpc>
            </a:pP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9752" y="1142407"/>
            <a:ext cx="4536504" cy="38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457" algn="ctr">
              <a:lnSpc>
                <a:spcPts val="2929"/>
              </a:lnSpc>
            </a:pP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661" y="1988846"/>
            <a:ext cx="48900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7"/>
              </a:lnSpc>
            </a:pP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деятельности педагогов и </a:t>
            </a:r>
            <a:r>
              <a:rPr sz="2000" b="1" spc="-1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243" y="2420894"/>
            <a:ext cx="78488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7"/>
              </a:lnSpc>
            </a:pP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16880" y="6444859"/>
            <a:ext cx="229641" cy="197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4"/>
              </a:lnSpc>
            </a:pPr>
            <a:r>
              <a:rPr sz="1200" dirty="0">
                <a:solidFill>
                  <a:srgbClr val="898989"/>
                </a:solidFill>
                <a:latin typeface="PFLMMF+Calibri"/>
                <a:cs typeface="PFLMMF+Calibri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249" y="2924947"/>
            <a:ext cx="8393035" cy="913008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 marL="171022" algn="ctr">
              <a:lnSpc>
                <a:spcPts val="3237"/>
              </a:lnSpc>
            </a:pP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ru-RU" sz="2800" spc="-2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sz="2800" spc="9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оценки, </a:t>
            </a:r>
            <a:b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содержательной</a:t>
            </a:r>
            <a:r>
              <a:rPr lang="ru-RU" sz="2800" spc="7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8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2800" spc="9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6347" y="4221088"/>
            <a:ext cx="8233631" cy="1323377"/>
          </a:xfrm>
          <a:prstGeom prst="rect">
            <a:avLst/>
          </a:prstGeom>
        </p:spPr>
        <p:txBody>
          <a:bodyPr wrap="square" lIns="91377" tIns="45689" rIns="91377" bIns="45689">
            <a:spAutoFit/>
          </a:bodyPr>
          <a:lstStyle/>
          <a:p>
            <a:pPr algn="ctr">
              <a:lnSpc>
                <a:spcPts val="313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Стандарта,</a:t>
            </a:r>
            <a:r>
              <a:rPr lang="ru-RU" sz="20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конкретизируются</a:t>
            </a:r>
            <a:r>
              <a:rPr lang="ru-RU" sz="2000" spc="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планируемых </a:t>
            </a:r>
            <a:r>
              <a:rPr lang="ru-RU" sz="2000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marL="92102" algn="ctr">
              <a:lnSpc>
                <a:spcPts val="3130"/>
              </a:lnSpc>
              <a:spcBef>
                <a:spcPts val="279"/>
              </a:spcBef>
            </a:pPr>
            <a:r>
              <a:rPr lang="ru-RU"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000" spc="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163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3502" y="443220"/>
            <a:ext cx="7607952" cy="81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30"/>
              </a:lnSpc>
            </a:pPr>
            <a:r>
              <a:rPr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</a:t>
            </a:r>
            <a:r>
              <a:rPr sz="2800" spc="8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77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sz="2800" spc="58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</a:p>
          <a:p>
            <a:pPr marL="1254232">
              <a:lnSpc>
                <a:spcPts val="3023"/>
              </a:lnSpc>
              <a:spcBef>
                <a:spcPts val="50"/>
              </a:spcBef>
            </a:pPr>
            <a:r>
              <a:rPr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800" spc="7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7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2800" spc="102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6" y="1491278"/>
            <a:ext cx="8224521" cy="66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0"/>
              </a:lnSpc>
            </a:pP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индивидуальных</a:t>
            </a:r>
            <a:r>
              <a:rPr sz="2400" spc="453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системы</a:t>
            </a:r>
          </a:p>
          <a:p>
            <a:pPr>
              <a:lnSpc>
                <a:spcPts val="2304"/>
              </a:lnSpc>
            </a:pP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обучающихся</a:t>
            </a:r>
            <a:r>
              <a:rPr sz="2400" spc="31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sz="2400" spc="2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7120" y="2237774"/>
            <a:ext cx="3951352" cy="1454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2"/>
              </a:lnSpc>
            </a:pP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0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lang="ru-RU" sz="2000" spc="-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32"/>
              </a:lnSpc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32"/>
              </a:lnSpc>
            </a:pPr>
            <a:r>
              <a:rPr sz="2000" spc="-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-2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2000" spc="-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«Выпускник научится»)</a:t>
            </a:r>
            <a:endParaRPr sz="2000" spc="-2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977" y="2237772"/>
            <a:ext cx="4464496" cy="2036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2"/>
              </a:lnSpc>
            </a:pP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0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lang="ru-RU" sz="2000" spc="-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32"/>
              </a:lnSpc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32"/>
              </a:lnSpc>
            </a:pPr>
            <a:r>
              <a:rPr sz="2000" spc="-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-2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lang="ru-RU" sz="2000" spc="-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научится» 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научиться»)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1516" y="4797152"/>
            <a:ext cx="4572000" cy="991670"/>
          </a:xfrm>
          <a:prstGeom prst="rect">
            <a:avLst/>
          </a:prstGeom>
        </p:spPr>
        <p:txBody>
          <a:bodyPr lIns="91377" tIns="45689" rIns="91377" bIns="45689">
            <a:spAutoFit/>
          </a:bodyPr>
          <a:lstStyle/>
          <a:p>
            <a:pPr>
              <a:lnSpc>
                <a:spcPts val="2232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условиям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основной образовательной</a:t>
            </a:r>
          </a:p>
          <a:p>
            <a:pPr>
              <a:lnSpc>
                <a:spcPts val="2232"/>
              </a:lnSpc>
              <a:spcBef>
                <a:spcPts val="167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начального 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6954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3397" y="250632"/>
            <a:ext cx="7905522" cy="477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2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800" spc="1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074" y="764706"/>
            <a:ext cx="8640960" cy="2572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51">
              <a:lnSpc>
                <a:spcPts val="3417"/>
              </a:lnSpc>
            </a:pPr>
            <a:r>
              <a:rPr sz="2400" b="1" spc="-1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240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групп </a:t>
            </a:r>
            <a:r>
              <a:rPr sz="2400" b="1" spc="-1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</a:t>
            </a:r>
          </a:p>
          <a:p>
            <a:pPr marL="594639">
              <a:lnSpc>
                <a:spcPts val="3359"/>
              </a:lnSpc>
            </a:pPr>
            <a:r>
              <a:rPr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метапредметных и</a:t>
            </a:r>
            <a:r>
              <a:rPr sz="2400" b="1" spc="1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</a:p>
          <a:p>
            <a:pPr algn="ctr">
              <a:lnSpc>
                <a:spcPts val="3171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400" spc="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lang="ru-RU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текущей,</a:t>
            </a:r>
            <a:r>
              <a:rPr sz="24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тематической,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для оценки</a:t>
            </a:r>
            <a:r>
              <a:rPr sz="2400" spc="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итоговой</a:t>
            </a:r>
            <a:r>
              <a:rPr sz="2400" spc="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3479" y="3278381"/>
            <a:ext cx="7795441" cy="1396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89" algn="ctr">
              <a:lnSpc>
                <a:spcPts val="3171"/>
              </a:lnSpc>
            </a:pP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4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контекстной</a:t>
            </a:r>
            <a:r>
              <a:rPr sz="2400" b="1" spc="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ctr">
              <a:lnSpc>
                <a:spcPts val="2494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 особенностях</a:t>
            </a:r>
            <a:r>
              <a:rPr sz="2400" spc="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sz="2400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интерпретации</a:t>
            </a:r>
            <a:r>
              <a:rPr sz="24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640642" algn="ctr">
              <a:lnSpc>
                <a:spcPts val="2494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2854" y="4725150"/>
            <a:ext cx="8529225" cy="1675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71"/>
              </a:lnSpc>
            </a:pP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400" b="1" spc="1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sz="2400" b="1" spc="1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</a:t>
            </a:r>
            <a:r>
              <a:rPr sz="2400" b="1" spc="-2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400" b="1" spc="2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дополняющих</a:t>
            </a:r>
            <a:r>
              <a:rPr sz="2400" b="1" spc="1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sz="2400" b="1" spc="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sz="2400" spc="2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устных</a:t>
            </a:r>
            <a:r>
              <a:rPr sz="2400" spc="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письменных </a:t>
            </a:r>
            <a:r>
              <a:rPr sz="2400" spc="-2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2400" spc="-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-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проектов, практических работ, самооценки, наблюдения и др.)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1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1499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7784" y="471153"/>
            <a:ext cx="5792154" cy="2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i="1" dirty="0">
                <a:solidFill>
                  <a:srgbClr val="0070C0"/>
                </a:solidFill>
                <a:latin typeface="HFALVL+Calibri Italic"/>
                <a:cs typeface="HFALVL+Calibri Italic"/>
              </a:rPr>
              <a:t>личностные результаты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528" y="1011726"/>
            <a:ext cx="8568952" cy="58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7"/>
              </a:lnSpc>
            </a:pP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•</a:t>
            </a:r>
            <a:r>
              <a:rPr spc="52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было</a:t>
            </a:r>
            <a:r>
              <a:rPr spc="-26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10 формулировок, в обновленных </a:t>
            </a:r>
            <a:r>
              <a:rPr dirty="0">
                <a:solidFill>
                  <a:srgbClr val="000000"/>
                </a:solidFill>
                <a:latin typeface="NKFUOO+Calibri"/>
                <a:cs typeface="NKFUOO+Calibri"/>
              </a:rPr>
              <a:t>-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36 </a:t>
            </a:r>
            <a:r>
              <a:rPr dirty="0" err="1" smtClean="0">
                <a:solidFill>
                  <a:srgbClr val="000000"/>
                </a:solidFill>
                <a:latin typeface="LUPLFC+Calibri"/>
                <a:cs typeface="LUPLFC+Calibri"/>
              </a:rPr>
              <a:t>требований</a:t>
            </a:r>
            <a:r>
              <a:rPr lang="ru-RU" dirty="0" smtClean="0">
                <a:solidFill>
                  <a:srgbClr val="000000"/>
                </a:solidFill>
                <a:latin typeface="LUPLFC+Calibri"/>
                <a:cs typeface="LUPLFC+Calibri"/>
              </a:rPr>
              <a:t>, распределенных по всем направлениям воспитательной деятельности </a:t>
            </a:r>
            <a:endParaRPr dirty="0" smtClean="0">
              <a:solidFill>
                <a:srgbClr val="000000"/>
              </a:solidFill>
              <a:latin typeface="LUPLFC+Calibri"/>
              <a:cs typeface="LUPLFC+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800" y="1854947"/>
            <a:ext cx="5648355" cy="2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i="1" dirty="0">
                <a:solidFill>
                  <a:srgbClr val="0070C0"/>
                </a:solidFill>
                <a:latin typeface="HFALVL+Calibri Italic"/>
                <a:cs typeface="HFALVL+Calibri Italic"/>
              </a:rPr>
              <a:t>метапредметные</a:t>
            </a:r>
            <a:r>
              <a:rPr i="1" spc="-14" dirty="0">
                <a:solidFill>
                  <a:srgbClr val="0070C0"/>
                </a:solidFill>
                <a:latin typeface="HFALVL+Calibri Italic"/>
                <a:cs typeface="HFALVL+Calibri Italic"/>
              </a:rPr>
              <a:t> </a:t>
            </a:r>
            <a:r>
              <a:rPr i="1" dirty="0">
                <a:solidFill>
                  <a:srgbClr val="0070C0"/>
                </a:solidFill>
                <a:latin typeface="HFALVL+Calibri Italic"/>
                <a:cs typeface="HFALVL+Calibri Italic"/>
              </a:rPr>
              <a:t>результаты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5542" y="2355741"/>
            <a:ext cx="7594491" cy="58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7"/>
              </a:lnSpc>
            </a:pP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•</a:t>
            </a:r>
            <a:r>
              <a:rPr spc="52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было</a:t>
            </a:r>
            <a:r>
              <a:rPr spc="-26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16 формулировок, количество </a:t>
            </a:r>
            <a:r>
              <a:rPr spc="-17" dirty="0">
                <a:solidFill>
                  <a:srgbClr val="000000"/>
                </a:solidFill>
                <a:latin typeface="LUPLFC+Calibri"/>
                <a:cs typeface="LUPLFC+Calibri"/>
              </a:rPr>
              <a:t>результатов</a:t>
            </a:r>
            <a:r>
              <a:rPr spc="17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увеличилось в 2 </a:t>
            </a:r>
            <a:r>
              <a:rPr dirty="0" err="1" smtClean="0">
                <a:solidFill>
                  <a:srgbClr val="000000"/>
                </a:solidFill>
                <a:latin typeface="LUPLFC+Calibri"/>
                <a:cs typeface="LUPLFC+Calibri"/>
              </a:rPr>
              <a:t>раза</a:t>
            </a:r>
            <a:r>
              <a:rPr lang="ru-RU" dirty="0" smtClean="0">
                <a:solidFill>
                  <a:srgbClr val="000000"/>
                </a:solidFill>
                <a:latin typeface="LUPLFC+Calibri"/>
                <a:cs typeface="LUPLFC+Calibri"/>
              </a:rPr>
              <a:t> (33/30)</a:t>
            </a:r>
            <a:endParaRPr dirty="0">
              <a:solidFill>
                <a:srgbClr val="000000"/>
              </a:solidFill>
              <a:latin typeface="LUPLFC+Calibri"/>
              <a:cs typeface="LUPLFC+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816" y="3238735"/>
            <a:ext cx="5504226" cy="2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i="1" dirty="0">
                <a:solidFill>
                  <a:srgbClr val="0070C0"/>
                </a:solidFill>
                <a:latin typeface="HFALVL+Calibri Italic"/>
                <a:cs typeface="HFALVL+Calibri Italic"/>
              </a:rPr>
              <a:t>Предметные</a:t>
            </a:r>
            <a:r>
              <a:rPr i="1" spc="-20" dirty="0">
                <a:solidFill>
                  <a:srgbClr val="0070C0"/>
                </a:solidFill>
                <a:latin typeface="HFALVL+Calibri Italic"/>
                <a:cs typeface="HFALVL+Calibri Italic"/>
              </a:rPr>
              <a:t> </a:t>
            </a:r>
            <a:r>
              <a:rPr i="1" dirty="0">
                <a:solidFill>
                  <a:srgbClr val="0070C0"/>
                </a:solidFill>
                <a:latin typeface="HFALVL+Calibri Italic"/>
                <a:cs typeface="HFALVL+Calibri Italic"/>
              </a:rPr>
              <a:t>результаты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1526" y="3739532"/>
            <a:ext cx="8162993" cy="58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7"/>
              </a:lnSpc>
            </a:pP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•</a:t>
            </a:r>
            <a:r>
              <a:rPr spc="52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NKFUOO+Calibri"/>
                <a:cs typeface="NKFUOO+Calibri"/>
              </a:rPr>
              <a:t>15-20</a:t>
            </a:r>
            <a:r>
              <a:rPr spc="-12" dirty="0">
                <a:solidFill>
                  <a:srgbClr val="000000"/>
                </a:solidFill>
                <a:latin typeface="NKFUOO+Calibri"/>
                <a:cs typeface="NKFUOO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конкретизированных формулировок,</a:t>
            </a:r>
            <a:r>
              <a:rPr spc="-10"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привязанных к </a:t>
            </a:r>
            <a:r>
              <a:rPr dirty="0" err="1">
                <a:solidFill>
                  <a:srgbClr val="000000"/>
                </a:solidFill>
                <a:latin typeface="LUPLFC+Calibri"/>
                <a:cs typeface="LUPLFC+Calibri"/>
              </a:rPr>
              <a:t>части</a:t>
            </a:r>
            <a:r>
              <a:rPr dirty="0">
                <a:solidFill>
                  <a:srgbClr val="000000"/>
                </a:solidFill>
                <a:latin typeface="LUPLFC+Calibri"/>
                <a:cs typeface="LUPLFC+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LUPLFC+Calibri"/>
                <a:cs typeface="LUPLFC+Calibri"/>
              </a:rPr>
              <a:t>и</a:t>
            </a:r>
            <a:r>
              <a:rPr dirty="0" err="1" smtClean="0">
                <a:solidFill>
                  <a:srgbClr val="000000"/>
                </a:solidFill>
                <a:latin typeface="LUPLFC+Calibri"/>
                <a:cs typeface="LUPLFC+Calibri"/>
              </a:rPr>
              <a:t>зучения</a:t>
            </a:r>
            <a:r>
              <a:rPr lang="ru-RU" dirty="0" smtClean="0">
                <a:solidFill>
                  <a:srgbClr val="000000"/>
                </a:solidFill>
                <a:latin typeface="LUPLFC+Calibri"/>
                <a:cs typeface="LUPLFC+Calibri"/>
              </a:rPr>
              <a:t> предмета </a:t>
            </a:r>
            <a:endParaRPr dirty="0">
              <a:solidFill>
                <a:srgbClr val="000000"/>
              </a:solidFill>
              <a:latin typeface="LUPLFC+Calibri"/>
              <a:cs typeface="LUPLFC+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1760" y="4720456"/>
            <a:ext cx="640871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91">
              <a:lnSpc>
                <a:spcPts val="2444"/>
              </a:lnSpc>
            </a:pPr>
            <a:r>
              <a:rPr sz="2000" b="1" i="1" dirty="0">
                <a:solidFill>
                  <a:srgbClr val="FF0000"/>
                </a:solidFill>
                <a:latin typeface="HFALVL+Calibri Italic"/>
                <a:cs typeface="HFALVL+Calibri Italic"/>
              </a:rPr>
              <a:t>Обратите</a:t>
            </a:r>
            <a:r>
              <a:rPr sz="2000" b="1" i="1" spc="-41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HFALVL+Calibri Italic"/>
                <a:cs typeface="HFALVL+Calibri Italic"/>
              </a:rPr>
              <a:t>внимание</a:t>
            </a:r>
            <a:r>
              <a:rPr sz="2000" b="1" i="1" spc="-41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HFALVL+Calibri Italic"/>
                <a:cs typeface="HFALVL+Calibri Italic"/>
              </a:rPr>
              <a:t>на</a:t>
            </a:r>
            <a:r>
              <a:rPr sz="2000" b="1" i="1" spc="-20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dirty="0" err="1">
                <a:solidFill>
                  <a:srgbClr val="FF0000"/>
                </a:solidFill>
                <a:latin typeface="HFALVL+Calibri Italic"/>
                <a:cs typeface="HFALVL+Calibri Italic"/>
              </a:rPr>
              <a:t>отглагольные</a:t>
            </a:r>
            <a:r>
              <a:rPr sz="2000" b="1" i="1" spc="-20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dirty="0" err="1">
                <a:solidFill>
                  <a:srgbClr val="FF0000"/>
                </a:solidFill>
                <a:latin typeface="HFALVL+Calibri Italic"/>
                <a:cs typeface="HFALVL+Calibri Italic"/>
              </a:rPr>
              <a:t>формы</a:t>
            </a:r>
            <a:r>
              <a:rPr lang="ru-RU" sz="2000" b="1" i="1" dirty="0">
                <a:solidFill>
                  <a:srgbClr val="FF0000"/>
                </a:solidFill>
                <a:latin typeface="HFALVL+Calibri Italic"/>
                <a:cs typeface="HFALVL+Calibri Italic"/>
              </a:rPr>
              <a:t>  </a:t>
            </a:r>
            <a:r>
              <a:rPr sz="2000" b="1" i="1" dirty="0" err="1">
                <a:solidFill>
                  <a:srgbClr val="FF0000"/>
                </a:solidFill>
                <a:latin typeface="HFALVL+Calibri Italic"/>
                <a:cs typeface="HFALVL+Calibri Italic"/>
              </a:rPr>
              <a:t>формулировок</a:t>
            </a:r>
            <a:r>
              <a:rPr sz="2000" b="1" i="1" spc="-43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HFALVL+Calibri Italic"/>
                <a:cs typeface="HFALVL+Calibri Italic"/>
              </a:rPr>
              <a:t>в обновленных</a:t>
            </a:r>
            <a:r>
              <a:rPr sz="2000" b="1" i="1" spc="-36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b="1" i="1" spc="-14" dirty="0">
                <a:solidFill>
                  <a:srgbClr val="FF0000"/>
                </a:solidFill>
                <a:latin typeface="HFALVL+Calibri Italic"/>
                <a:cs typeface="HFALVL+Calibri Italic"/>
              </a:rPr>
              <a:t>ФГОС</a:t>
            </a:r>
            <a:r>
              <a:rPr sz="2000" b="1" i="1" spc="19" dirty="0">
                <a:solidFill>
                  <a:srgbClr val="FF0000"/>
                </a:solidFill>
                <a:latin typeface="HFALVL+Calibri Italic"/>
                <a:cs typeface="HFALVL+Calibri Italic"/>
              </a:rPr>
              <a:t> 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– </a:t>
            </a:r>
            <a:r>
              <a:rPr sz="2000" i="1" dirty="0" err="1">
                <a:solidFill>
                  <a:srgbClr val="984807"/>
                </a:solidFill>
                <a:latin typeface="HFALVL+Calibri Italic"/>
                <a:cs typeface="HFALVL+Calibri Italic"/>
              </a:rPr>
              <a:t>осознавать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,</a:t>
            </a:r>
            <a:r>
              <a:rPr lang="ru-RU"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  </a:t>
            </a:r>
            <a:r>
              <a:rPr sz="2000" i="1" dirty="0" err="1">
                <a:solidFill>
                  <a:srgbClr val="984807"/>
                </a:solidFill>
                <a:latin typeface="HFALVL+Calibri Italic"/>
                <a:cs typeface="HFALVL+Calibri Italic"/>
              </a:rPr>
              <a:t>понимать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,</a:t>
            </a:r>
            <a:r>
              <a:rPr sz="2000" i="1" spc="-50" dirty="0">
                <a:solidFill>
                  <a:srgbClr val="984807"/>
                </a:solidFill>
                <a:latin typeface="HFALVL+Calibri Italic"/>
                <a:cs typeface="HFALVL+Calibri Italic"/>
              </a:rPr>
              <a:t> </a:t>
            </a:r>
            <a:r>
              <a:rPr sz="2000" i="1" dirty="0" err="1">
                <a:solidFill>
                  <a:srgbClr val="984807"/>
                </a:solidFill>
                <a:latin typeface="HFALVL+Calibri Italic"/>
                <a:cs typeface="HFALVL+Calibri Italic"/>
              </a:rPr>
              <a:t>владеть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,</a:t>
            </a:r>
            <a:r>
              <a:rPr lang="ru-RU" sz="2000" i="1" spc="-10" dirty="0">
                <a:solidFill>
                  <a:srgbClr val="984807"/>
                </a:solidFill>
                <a:latin typeface="HFALVL+Calibri Italic"/>
                <a:cs typeface="HFALVL+Calibri Italic"/>
              </a:rPr>
              <a:t>  </a:t>
            </a:r>
            <a:r>
              <a:rPr sz="2000" i="1" dirty="0" err="1">
                <a:solidFill>
                  <a:srgbClr val="984807"/>
                </a:solidFill>
                <a:latin typeface="HFALVL+Calibri Italic"/>
                <a:cs typeface="HFALVL+Calibri Italic"/>
              </a:rPr>
              <a:t>использовать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 </a:t>
            </a:r>
            <a:r>
              <a:rPr lang="ru-RU"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/>
            </a:r>
            <a:br>
              <a:rPr lang="ru-RU"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</a:b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и</a:t>
            </a:r>
            <a:r>
              <a:rPr sz="2000" i="1" spc="-10" dirty="0">
                <a:solidFill>
                  <a:srgbClr val="984807"/>
                </a:solidFill>
                <a:latin typeface="HFALVL+Calibri Italic"/>
                <a:cs typeface="HFALVL+Calibri Italic"/>
              </a:rPr>
              <a:t> </a:t>
            </a:r>
            <a:r>
              <a:rPr sz="2000" i="1" dirty="0">
                <a:solidFill>
                  <a:srgbClr val="984807"/>
                </a:solidFill>
                <a:latin typeface="HFALVL+Calibri Italic"/>
                <a:cs typeface="HFALVL+Calibri Italic"/>
              </a:rPr>
              <a:t>т.д.).</a:t>
            </a:r>
          </a:p>
        </p:txBody>
      </p:sp>
    </p:spTree>
    <p:extLst>
      <p:ext uri="{BB962C8B-B14F-4D97-AF65-F5344CB8AC3E}">
        <p14:creationId xmlns:p14="http://schemas.microsoft.com/office/powerpoint/2010/main" val="316131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161" y="123853"/>
            <a:ext cx="8844088" cy="44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1"/>
              </a:lnSpc>
            </a:pPr>
            <a:r>
              <a:rPr sz="3000" b="1" dirty="0">
                <a:solidFill>
                  <a:srgbClr val="C00000"/>
                </a:solidFill>
                <a:latin typeface="UEPBGP+Arial Bold"/>
                <a:cs typeface="UEPBGP+Arial Bold"/>
              </a:rPr>
              <a:t>Изменения в обновленных </a:t>
            </a:r>
            <a:r>
              <a:rPr sz="3000" b="1" spc="-12" dirty="0">
                <a:solidFill>
                  <a:srgbClr val="C00000"/>
                </a:solidFill>
                <a:latin typeface="UEPBGP+Arial Bold"/>
                <a:cs typeface="UEPBGP+Arial Bold"/>
              </a:rPr>
              <a:t>ФГОС</a:t>
            </a:r>
            <a:r>
              <a:rPr sz="3000" b="1" spc="12" dirty="0">
                <a:solidFill>
                  <a:srgbClr val="C00000"/>
                </a:solidFill>
                <a:latin typeface="UEPBGP+Arial Bold"/>
                <a:cs typeface="UEPBGP+Arial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UEPBGP+Arial Bold"/>
                <a:cs typeface="UEPBGP+Arial Bold"/>
              </a:rPr>
              <a:t>НОО</a:t>
            </a:r>
            <a:r>
              <a:rPr sz="3000" b="1" spc="-15" dirty="0">
                <a:solidFill>
                  <a:srgbClr val="C00000"/>
                </a:solidFill>
                <a:latin typeface="UEPBGP+Arial Bold"/>
                <a:cs typeface="UEPBGP+Arial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UEPBGP+Arial Bold"/>
                <a:cs typeface="UEPBGP+Arial Bold"/>
              </a:rPr>
              <a:t>И 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3195" y="754068"/>
            <a:ext cx="354608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pc="-19" dirty="0">
                <a:solidFill>
                  <a:srgbClr val="002060"/>
                </a:solidFill>
                <a:latin typeface="NCPLQB+Arial"/>
                <a:cs typeface="NCPLQB+Arial"/>
              </a:rPr>
              <a:t>Рабочая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 программа</a:t>
            </a:r>
            <a:r>
              <a:rPr spc="21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воспитания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685" y="893133"/>
            <a:ext cx="175929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Вариативность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43195" y="1181170"/>
            <a:ext cx="372010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Программа формирования</a:t>
            </a:r>
            <a:r>
              <a:rPr spc="14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45" dirty="0">
                <a:solidFill>
                  <a:srgbClr val="002060"/>
                </a:solidFill>
                <a:latin typeface="NCPLQB+Arial"/>
                <a:cs typeface="NCPLQB+Arial"/>
              </a:rPr>
              <a:t>УУД</a:t>
            </a:r>
          </a:p>
          <a:p>
            <a:pPr>
              <a:lnSpc>
                <a:spcPts val="2010"/>
              </a:lnSpc>
              <a:spcBef>
                <a:spcPts val="1399"/>
              </a:spcBef>
            </a:pPr>
            <a:r>
              <a:rPr spc="-11" dirty="0">
                <a:solidFill>
                  <a:srgbClr val="002060"/>
                </a:solidFill>
                <a:latin typeface="NCPLQB+Arial"/>
                <a:cs typeface="NCPLQB+Arial"/>
              </a:rPr>
              <a:t>Предметные</a:t>
            </a:r>
            <a:r>
              <a:rPr spc="11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14" dirty="0">
                <a:solidFill>
                  <a:srgbClr val="002060"/>
                </a:solidFill>
                <a:latin typeface="NCPLQB+Arial"/>
                <a:cs typeface="NCPLQB+Arial"/>
              </a:rPr>
              <a:t>области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 и </a:t>
            </a:r>
            <a:r>
              <a:rPr spc="-16" dirty="0">
                <a:solidFill>
                  <a:srgbClr val="002060"/>
                </a:solidFill>
                <a:latin typeface="NCPLQB+Arial"/>
                <a:cs typeface="NCPLQB+Arial"/>
              </a:rPr>
              <a:t>предметы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685" y="1320102"/>
            <a:ext cx="3523523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Планируемые</a:t>
            </a:r>
            <a:r>
              <a:rPr spc="42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36" dirty="0">
                <a:solidFill>
                  <a:srgbClr val="002060"/>
                </a:solidFill>
                <a:latin typeface="NCPLQB+Arial"/>
                <a:cs typeface="NCPLQB+Arial"/>
              </a:rPr>
              <a:t>результаты</a:t>
            </a:r>
          </a:p>
          <a:p>
            <a:pPr>
              <a:lnSpc>
                <a:spcPts val="2010"/>
              </a:lnSpc>
              <a:spcBef>
                <a:spcPts val="1399"/>
              </a:spcBef>
            </a:pPr>
            <a:r>
              <a:rPr spc="-11" dirty="0">
                <a:solidFill>
                  <a:srgbClr val="002060"/>
                </a:solidFill>
                <a:latin typeface="NCPLQB+Arial"/>
                <a:cs typeface="NCPLQB+Arial"/>
              </a:rPr>
              <a:t>Предметные</a:t>
            </a:r>
            <a:r>
              <a:rPr spc="11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36" dirty="0">
                <a:solidFill>
                  <a:srgbClr val="002060"/>
                </a:solidFill>
                <a:latin typeface="NCPLQB+Arial"/>
                <a:cs typeface="NCPLQB+Arial"/>
              </a:rPr>
              <a:t>результаты</a:t>
            </a:r>
          </a:p>
          <a:p>
            <a:pPr>
              <a:lnSpc>
                <a:spcPts val="2010"/>
              </a:lnSpc>
              <a:spcBef>
                <a:spcPts val="1349"/>
              </a:spcBef>
            </a:pPr>
            <a:r>
              <a:rPr spc="-13" dirty="0">
                <a:solidFill>
                  <a:srgbClr val="002060"/>
                </a:solidFill>
                <a:latin typeface="NCPLQB+Arial"/>
                <a:cs typeface="NCPLQB+Arial"/>
              </a:rPr>
              <a:t>Метапредметные</a:t>
            </a:r>
            <a:r>
              <a:rPr spc="20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и личностные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0108" y="2034610"/>
            <a:ext cx="3648363" cy="55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841">
              <a:lnSpc>
                <a:spcPts val="2010"/>
              </a:lnSpc>
            </a:pPr>
            <a:r>
              <a:rPr spc="-14" dirty="0">
                <a:solidFill>
                  <a:srgbClr val="002060"/>
                </a:solidFill>
                <a:latin typeface="NCPLQB+Arial"/>
                <a:cs typeface="NCPLQB+Arial"/>
              </a:rPr>
              <a:t>Объем</a:t>
            </a:r>
            <a:r>
              <a:rPr spc="-10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16" dirty="0">
                <a:solidFill>
                  <a:srgbClr val="002060"/>
                </a:solidFill>
                <a:latin typeface="NCPLQB+Arial"/>
                <a:cs typeface="NCPLQB+Arial"/>
              </a:rPr>
              <a:t>урочной</a:t>
            </a:r>
            <a:r>
              <a:rPr spc="40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и </a:t>
            </a:r>
            <a:r>
              <a:rPr spc="-12" dirty="0">
                <a:solidFill>
                  <a:srgbClr val="002060"/>
                </a:solidFill>
                <a:latin typeface="NCPLQB+Arial"/>
                <a:cs typeface="NCPLQB+Arial"/>
              </a:rPr>
              <a:t>внеурочной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0973" y="2447863"/>
            <a:ext cx="137911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pc="-36" dirty="0">
                <a:solidFill>
                  <a:srgbClr val="002060"/>
                </a:solidFill>
                <a:latin typeface="NCPLQB+Arial"/>
                <a:cs typeface="NCPLQB+Arial"/>
              </a:rPr>
              <a:t>результаты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43195" y="2735899"/>
            <a:ext cx="172425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Ученики</a:t>
            </a:r>
            <a:r>
              <a:rPr spc="-16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с </a:t>
            </a:r>
            <a:r>
              <a:rPr spc="-29" dirty="0">
                <a:solidFill>
                  <a:srgbClr val="002060"/>
                </a:solidFill>
                <a:latin typeface="NCPLQB+Arial"/>
                <a:cs typeface="NCPLQB+Arial"/>
              </a:rPr>
              <a:t>ОВЗ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3682" y="2874842"/>
            <a:ext cx="342635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Пояснительная записка к ООП</a:t>
            </a:r>
          </a:p>
          <a:p>
            <a:pPr>
              <a:lnSpc>
                <a:spcPts val="2010"/>
              </a:lnSpc>
              <a:spcBef>
                <a:spcPts val="1399"/>
              </a:spcBef>
            </a:pPr>
            <a:r>
              <a:rPr spc="-14" dirty="0">
                <a:solidFill>
                  <a:srgbClr val="002060"/>
                </a:solidFill>
                <a:latin typeface="NCPLQB+Arial"/>
                <a:cs typeface="NCPLQB+Arial"/>
              </a:rPr>
              <a:t>Содержательный</a:t>
            </a:r>
            <a:r>
              <a:rPr spc="15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26" dirty="0">
                <a:solidFill>
                  <a:srgbClr val="002060"/>
                </a:solidFill>
                <a:latin typeface="NCPLQB+Arial"/>
                <a:cs typeface="NCPLQB+Arial"/>
              </a:rPr>
              <a:t>раздел</a:t>
            </a:r>
            <a:r>
              <a:rPr spc="31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ООП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0102" y="3162619"/>
            <a:ext cx="3818456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841"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Использование электронных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средств обучения,</a:t>
            </a:r>
            <a:r>
              <a:rPr spc="40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дистанционных</a:t>
            </a:r>
          </a:p>
          <a:p>
            <a:pPr>
              <a:lnSpc>
                <a:spcPts val="2013"/>
              </a:lnSpc>
              <a:spcBef>
                <a:spcPts val="148"/>
              </a:spcBef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технологий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3685" y="3728280"/>
            <a:ext cx="347209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pc="-18" dirty="0">
                <a:solidFill>
                  <a:srgbClr val="002060"/>
                </a:solidFill>
                <a:latin typeface="NCPLQB+Arial"/>
                <a:cs typeface="NCPLQB+Arial"/>
              </a:rPr>
              <a:t>Рабочие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 программы</a:t>
            </a:r>
            <a:r>
              <a:rPr spc="29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spc="-13" dirty="0">
                <a:solidFill>
                  <a:srgbClr val="002060"/>
                </a:solidFill>
                <a:latin typeface="NCPLQB+Arial"/>
                <a:cs typeface="NCPLQB+Arial"/>
              </a:rPr>
              <a:t>педагогов.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0973" y="4002983"/>
            <a:ext cx="392121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pc="-15" dirty="0">
                <a:solidFill>
                  <a:srgbClr val="002060"/>
                </a:solidFill>
                <a:latin typeface="NCPLQB+Arial"/>
                <a:cs typeface="NCPLQB+Arial"/>
              </a:rPr>
              <a:t>Требования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 к рабочим программам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43196" y="4138238"/>
            <a:ext cx="320689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pc="-10" dirty="0">
                <a:solidFill>
                  <a:srgbClr val="002060"/>
                </a:solidFill>
                <a:latin typeface="NCPLQB+Arial"/>
                <a:cs typeface="NCPLQB+Arial"/>
              </a:rPr>
              <a:t>Деление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 учеников</a:t>
            </a:r>
            <a:r>
              <a:rPr spc="25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на </a:t>
            </a:r>
            <a:r>
              <a:rPr spc="-11" dirty="0">
                <a:solidFill>
                  <a:srgbClr val="002060"/>
                </a:solidFill>
                <a:latin typeface="NCPLQB+Arial"/>
                <a:cs typeface="NCPLQB+Arial"/>
              </a:rPr>
              <a:t>группы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80102" y="4564959"/>
            <a:ext cx="4076510" cy="55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841"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Информационно</a:t>
            </a:r>
            <a:r>
              <a:rPr dirty="0">
                <a:solidFill>
                  <a:srgbClr val="002060"/>
                </a:solidFill>
                <a:latin typeface="WRNFCN+Arial"/>
                <a:cs typeface="WRNFCN+Arial"/>
              </a:rPr>
              <a:t>-</a:t>
            </a:r>
            <a:r>
              <a:rPr spc="-14" dirty="0">
                <a:solidFill>
                  <a:srgbClr val="002060"/>
                </a:solidFill>
                <a:latin typeface="NCPLQB+Arial"/>
                <a:cs typeface="NCPLQB+Arial"/>
              </a:rPr>
              <a:t>образовтельная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spc="-10" dirty="0">
                <a:solidFill>
                  <a:srgbClr val="002060"/>
                </a:solidFill>
                <a:latin typeface="NCPLQB+Arial"/>
                <a:cs typeface="NCPLQB+Arial"/>
              </a:rPr>
              <a:t>среда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43201" y="5266377"/>
            <a:ext cx="254018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Оснащение кабинетов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43201" y="5693074"/>
            <a:ext cx="38962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Психолого</a:t>
            </a:r>
            <a:r>
              <a:rPr dirty="0">
                <a:solidFill>
                  <a:srgbClr val="002060"/>
                </a:solidFill>
                <a:latin typeface="WRNFCN+Arial"/>
                <a:cs typeface="WRNFCN+Arial"/>
              </a:rPr>
              <a:t>-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педагогические условия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80103" y="6119793"/>
            <a:ext cx="3390731" cy="55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841">
              <a:lnSpc>
                <a:spcPts val="2010"/>
              </a:lnSpc>
            </a:pP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Повышение</a:t>
            </a:r>
            <a:r>
              <a:rPr spc="13" dirty="0">
                <a:solidFill>
                  <a:srgbClr val="002060"/>
                </a:solidFill>
                <a:latin typeface="NCPLQB+Arial"/>
                <a:cs typeface="NCPLQB+Arial"/>
              </a:rPr>
              <a:t> </a:t>
            </a:r>
            <a:r>
              <a:rPr dirty="0">
                <a:solidFill>
                  <a:srgbClr val="002060"/>
                </a:solidFill>
                <a:latin typeface="NCPLQB+Arial"/>
                <a:cs typeface="NCPLQB+Arial"/>
              </a:rPr>
              <a:t>квалификации</a:t>
            </a:r>
          </a:p>
          <a:p>
            <a:pPr>
              <a:lnSpc>
                <a:spcPts val="2013"/>
              </a:lnSpc>
              <a:spcBef>
                <a:spcPts val="199"/>
              </a:spcBef>
            </a:pPr>
            <a:r>
              <a:rPr spc="-15" dirty="0">
                <a:solidFill>
                  <a:srgbClr val="002060"/>
                </a:solidFill>
                <a:latin typeface="NCPLQB+Arial"/>
                <a:cs typeface="NCPLQB+Arial"/>
              </a:rPr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12523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251520" y="764705"/>
            <a:ext cx="8568952" cy="12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082">
              <a:lnSpc>
                <a:spcPts val="1589"/>
              </a:lnSpc>
            </a:pPr>
            <a:r>
              <a:rPr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</a:t>
            </a:r>
            <a:r>
              <a:rPr sz="2000" b="1" u="sng" spc="-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учащегося (индивидуально-личностное</a:t>
            </a:r>
            <a:r>
              <a:rPr sz="2000" spc="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ученика,</a:t>
            </a:r>
            <a:r>
              <a:rPr sz="2000" spc="30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взрослыми, состояние здоровья);</a:t>
            </a:r>
            <a:r>
              <a:rPr sz="20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sz="20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sz="2000" spc="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(поддержка</a:t>
            </a:r>
            <a:r>
              <a:rPr sz="20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обучении,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sz="20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дома); анкета</a:t>
            </a:r>
            <a:r>
              <a:rPr sz="20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 (особенности</a:t>
            </a:r>
            <a:r>
              <a:rPr sz="2000" spc="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процесса, организация учебной деятельности, </a:t>
            </a:r>
            <a:r>
              <a:rPr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в обучении)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116633"/>
            <a:ext cx="8693965" cy="472588"/>
          </a:xfrm>
          <a:prstGeom prst="rect">
            <a:avLst/>
          </a:prstGeom>
          <a:noFill/>
        </p:spPr>
        <p:txBody>
          <a:bodyPr wrap="square" lIns="91377" tIns="45689" rIns="91377" bIns="45689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качества образования в начальной школе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2"/>
          <a:srcRect l="29939" t="31935" r="14514" b="21287"/>
          <a:stretch/>
        </p:blipFill>
        <p:spPr bwMode="auto">
          <a:xfrm>
            <a:off x="107506" y="1995810"/>
            <a:ext cx="8909988" cy="4745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802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761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Тема Office</vt:lpstr>
      <vt:lpstr>Theme Office</vt:lpstr>
      <vt:lpstr>1_Тема Office</vt:lpstr>
      <vt:lpstr>1_Theme Office</vt:lpstr>
      <vt:lpstr>2_Theme Office</vt:lpstr>
      <vt:lpstr>3_Theme Office</vt:lpstr>
      <vt:lpstr>4_Theme Office</vt:lpstr>
      <vt:lpstr>5_Theme Office</vt:lpstr>
      <vt:lpstr>2_Тема Office</vt:lpstr>
      <vt:lpstr>Система оценки образовательных достижений учащихся в школе  в соответствии с обновленными  ФГОС </vt:lpstr>
      <vt:lpstr>Основные вопросы</vt:lpstr>
      <vt:lpstr> Особенности новой системы оценки образовательных достижений в соответствии  с обновленными  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1. Использование стандартизированных измерительных материалов в целях повышения объективности оценочных процедур:  обладают надежными измерительными характеристиками </vt:lpstr>
      <vt:lpstr>Презентация PowerPoint</vt:lpstr>
      <vt:lpstr>Презентация PowerPoint</vt:lpstr>
      <vt:lpstr>Оценка эффективности деятельности  субъектов РФ по качеству образования в 2022 году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оценки образовательных достижений учащихся в школе  в соответствии с обновленными  ФГОС</dc:title>
  <dc:creator>Людмила Геннадьевна Михайлюк</dc:creator>
  <cp:lastModifiedBy>...</cp:lastModifiedBy>
  <cp:revision>23</cp:revision>
  <dcterms:created xsi:type="dcterms:W3CDTF">2022-05-18T06:58:47Z</dcterms:created>
  <dcterms:modified xsi:type="dcterms:W3CDTF">2022-05-18T17:33:34Z</dcterms:modified>
</cp:coreProperties>
</file>