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71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7772400" cy="792087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Ленинградский областной институт развития образования</a:t>
            </a:r>
            <a:endParaRPr lang="ru-RU" sz="2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276872"/>
            <a:ext cx="6400800" cy="1752600"/>
          </a:xfrm>
        </p:spPr>
        <p:txBody>
          <a:bodyPr>
            <a:normAutofit fontScale="47500" lnSpcReduction="20000"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Мониторинг</a:t>
            </a:r>
          </a:p>
          <a:p>
            <a:r>
              <a:rPr lang="ru-RU" sz="4400" b="1" dirty="0">
                <a:solidFill>
                  <a:srgbClr val="C00000"/>
                </a:solidFill>
              </a:rPr>
              <a:t>удовлетворенности педагогов и руководителей общеобразовательных организаций Ленинградской области деятельностью ММС и ее структурных подразделений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25436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1046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руководителей  ОО:</a:t>
            </a:r>
          </a:p>
          <a:p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b="1" dirty="0" smtClean="0">
                <a:solidFill>
                  <a:srgbClr val="C00000"/>
                </a:solidFill>
              </a:rPr>
              <a:t>76%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нуждаются 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в поддержке со стороны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ММС 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Да» и «Чаще да, чем нет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24% 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«Нет» 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Чаще нет, чем 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r>
              <a:rPr lang="ru-RU" b="1" dirty="0" smtClean="0">
                <a:solidFill>
                  <a:srgbClr val="C00000"/>
                </a:solidFill>
              </a:rPr>
              <a:t>- КАЖДЫЙ ЧЕТВЕРТЫЙ!</a:t>
            </a:r>
            <a:endParaRPr lang="ru-RU" b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ru-RU" dirty="0"/>
          </a:p>
          <a:p>
            <a:r>
              <a:rPr lang="ru-RU" b="1" dirty="0">
                <a:solidFill>
                  <a:srgbClr val="C00000"/>
                </a:solidFill>
              </a:rPr>
              <a:t>Однозначно «Нет» на данный вопрос отвечают 18% руководителей </a:t>
            </a:r>
            <a:r>
              <a:rPr lang="ru-RU" b="1" dirty="0" smtClean="0">
                <a:solidFill>
                  <a:srgbClr val="C00000"/>
                </a:solidFill>
              </a:rPr>
              <a:t>МО </a:t>
            </a:r>
            <a:r>
              <a:rPr lang="ru-RU" b="1" dirty="0">
                <a:solidFill>
                  <a:srgbClr val="C00000"/>
                </a:solidFill>
              </a:rPr>
              <a:t>и 13% замов по информатизации</a:t>
            </a:r>
          </a:p>
        </p:txBody>
      </p:sp>
    </p:spTree>
    <p:extLst>
      <p:ext uri="{BB962C8B-B14F-4D97-AF65-F5344CB8AC3E}">
        <p14:creationId xmlns:p14="http://schemas.microsoft.com/office/powerpoint/2010/main" val="412160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 зависимости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от стажа управленческой деятельности самый высокий процент удовлетворенности у руководителей с опытом работы </a:t>
            </a:r>
            <a:r>
              <a:rPr lang="ru-RU" b="1" dirty="0">
                <a:solidFill>
                  <a:srgbClr val="C00000"/>
                </a:solidFill>
              </a:rPr>
              <a:t>от 10 до 20 лет (44,79 %),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самый низкий - у руководителей со стажем </a:t>
            </a:r>
            <a:r>
              <a:rPr lang="ru-RU" b="1" dirty="0">
                <a:solidFill>
                  <a:srgbClr val="C00000"/>
                </a:solidFill>
              </a:rPr>
              <a:t>свыше 20 лет (16,05</a:t>
            </a:r>
            <a:r>
              <a:rPr lang="ru-RU" b="1" dirty="0" smtClean="0">
                <a:solidFill>
                  <a:srgbClr val="C00000"/>
                </a:solidFill>
              </a:rPr>
              <a:t>%)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2455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Востребованные направления: </a:t>
            </a:r>
            <a:r>
              <a:rPr lang="ru-RU" b="1" dirty="0">
                <a:solidFill>
                  <a:srgbClr val="C00000"/>
                </a:solidFill>
              </a:rPr>
              <a:t>инклюзия, работа с детьми с ОВЗ, инновационная деятельность </a:t>
            </a:r>
            <a:r>
              <a:rPr lang="ru-RU" b="1" dirty="0" smtClean="0">
                <a:solidFill>
                  <a:srgbClr val="C00000"/>
                </a:solidFill>
              </a:rPr>
              <a:t>(МИП), </a:t>
            </a:r>
            <a:r>
              <a:rPr lang="ru-RU" b="1" dirty="0">
                <a:solidFill>
                  <a:srgbClr val="C00000"/>
                </a:solidFill>
              </a:rPr>
              <a:t>организация сетевого взаимодействия.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Их выбрали </a:t>
            </a:r>
            <a:r>
              <a:rPr lang="ru-RU" b="1" dirty="0">
                <a:solidFill>
                  <a:srgbClr val="C00000"/>
                </a:solidFill>
              </a:rPr>
              <a:t>от 20 до 30%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опрошенных. </a:t>
            </a:r>
            <a:r>
              <a:rPr lang="ru-RU" b="1" dirty="0">
                <a:solidFill>
                  <a:srgbClr val="C00000"/>
                </a:solidFill>
              </a:rPr>
              <a:t>От 10-20%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респондентов указали, что им нужна поддержка по вопросам работы </a:t>
            </a:r>
            <a:r>
              <a:rPr lang="ru-RU" b="1" dirty="0">
                <a:solidFill>
                  <a:srgbClr val="C00000"/>
                </a:solidFill>
              </a:rPr>
              <a:t>с нормативно-правовыми документами, работы с родителями, цифровой трансформации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2456224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Менее 5%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назвали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востребованными такие направлениями,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как: </a:t>
            </a:r>
            <a:r>
              <a:rPr lang="ru-RU" b="1" dirty="0" smtClean="0">
                <a:solidFill>
                  <a:srgbClr val="C00000"/>
                </a:solidFill>
              </a:rPr>
              <a:t>функциональная </a:t>
            </a:r>
            <a:r>
              <a:rPr lang="ru-RU" b="1" dirty="0">
                <a:solidFill>
                  <a:srgbClr val="C00000"/>
                </a:solidFill>
              </a:rPr>
              <a:t>грамотность, работа с одаренными детьми, обобщение и распространение </a:t>
            </a:r>
            <a:r>
              <a:rPr lang="ru-RU" b="1" dirty="0" smtClean="0">
                <a:solidFill>
                  <a:srgbClr val="C00000"/>
                </a:solidFill>
              </a:rPr>
              <a:t>ППО, </a:t>
            </a:r>
            <a:r>
              <a:rPr lang="ru-RU" b="1" dirty="0" smtClean="0">
                <a:solidFill>
                  <a:srgbClr val="C00000"/>
                </a:solidFill>
              </a:rPr>
              <a:t>поддержка </a:t>
            </a:r>
            <a:r>
              <a:rPr lang="ru-RU" b="1" dirty="0">
                <a:solidFill>
                  <a:srgbClr val="C00000"/>
                </a:solidFill>
              </a:rPr>
              <a:t>школ с низкими результатами </a:t>
            </a:r>
            <a:r>
              <a:rPr lang="ru-RU" b="1" dirty="0" smtClean="0">
                <a:solidFill>
                  <a:srgbClr val="C00000"/>
                </a:solidFill>
              </a:rPr>
              <a:t>обучения</a:t>
            </a:r>
            <a:endParaRPr lang="ru-RU" b="1" dirty="0">
              <a:solidFill>
                <a:srgbClr val="C0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39731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Наименее востребованные формы методической работы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2735704"/>
              </p:ext>
            </p:extLst>
          </p:nvPr>
        </p:nvGraphicFramePr>
        <p:xfrm>
          <a:off x="2514600" y="2326703"/>
          <a:ext cx="4114800" cy="4025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44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Педагогические чтения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243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Акции</a:t>
                      </a:r>
                      <a:r>
                        <a:rPr lang="ru-RU" sz="2000" dirty="0">
                          <a:effectLst/>
                        </a:rPr>
                        <a:t>, творческие отчеты, 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7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Профессиональные выставки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84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Банк инновационных идей, практик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Конкурсы </a:t>
                      </a:r>
                      <a:r>
                        <a:rPr lang="ru-RU" sz="2000" dirty="0" err="1">
                          <a:effectLst/>
                        </a:rPr>
                        <a:t>профмастерства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99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effectLst/>
                        </a:rPr>
                        <a:t>Издательская деятельность</a:t>
                      </a:r>
                      <a:endParaRPr lang="ru-RU" sz="20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715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Фестивали, форумы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0061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Востребовано освоение </a:t>
            </a:r>
            <a:r>
              <a:rPr lang="ru-RU" sz="2000" b="1" dirty="0">
                <a:solidFill>
                  <a:srgbClr val="C00000"/>
                </a:solidFill>
              </a:rPr>
              <a:t>новых форм взаимодействия сотрудников методических служб с </a:t>
            </a:r>
            <a:r>
              <a:rPr lang="ru-RU" sz="2000" b="1" dirty="0" smtClean="0">
                <a:solidFill>
                  <a:srgbClr val="C00000"/>
                </a:solidFill>
              </a:rPr>
              <a:t>руководителями; практико-ориентированный подход </a:t>
            </a:r>
            <a:r>
              <a:rPr lang="ru-RU" sz="2000" b="1" dirty="0">
                <a:solidFill>
                  <a:srgbClr val="C00000"/>
                </a:solidFill>
              </a:rPr>
              <a:t>в методической </a:t>
            </a:r>
            <a:r>
              <a:rPr lang="ru-RU" sz="2000" b="1" dirty="0" smtClean="0">
                <a:solidFill>
                  <a:srgbClr val="C00000"/>
                </a:solidFill>
              </a:rPr>
              <a:t>поддержке</a:t>
            </a:r>
            <a:endParaRPr lang="ru-RU" sz="20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0758382"/>
              </p:ext>
            </p:extLst>
          </p:nvPr>
        </p:nvGraphicFramePr>
        <p:xfrm>
          <a:off x="2758196" y="2204865"/>
          <a:ext cx="3627608" cy="33918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276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1304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Проблемные семинары,  </a:t>
                      </a:r>
                      <a:r>
                        <a:rPr lang="ru-RU" sz="2400" dirty="0" smtClean="0">
                          <a:effectLst/>
                        </a:rPr>
                        <a:t>семинары-практикумы, </a:t>
                      </a:r>
                      <a:r>
                        <a:rPr lang="ru-RU" sz="2400" dirty="0" err="1" smtClean="0">
                          <a:effectLst/>
                        </a:rPr>
                        <a:t>стратсессии</a:t>
                      </a:r>
                      <a:r>
                        <a:rPr lang="ru-RU" sz="2400" dirty="0" smtClean="0">
                          <a:effectLst/>
                        </a:rPr>
                        <a:t>, мастерские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314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Тренинги, </a:t>
                      </a:r>
                      <a:r>
                        <a:rPr lang="ru-RU" sz="2400" dirty="0" err="1">
                          <a:effectLst/>
                        </a:rPr>
                        <a:t>коуч</a:t>
                      </a:r>
                      <a:r>
                        <a:rPr lang="ru-RU" sz="2400" dirty="0">
                          <a:effectLst/>
                        </a:rPr>
                        <a:t>-сессии, </a:t>
                      </a:r>
                      <a:r>
                        <a:rPr lang="ru-RU" sz="2400" dirty="0" smtClean="0">
                          <a:effectLst/>
                        </a:rPr>
                        <a:t>стажировки, пробы, игровые симуляции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842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О</a:t>
                      </a:r>
                      <a:r>
                        <a:rPr lang="ru-RU" sz="2400" dirty="0" smtClean="0">
                          <a:effectLst/>
                        </a:rPr>
                        <a:t>ткрытые </a:t>
                      </a:r>
                      <a:r>
                        <a:rPr lang="ru-RU" sz="2400" dirty="0">
                          <a:effectLst/>
                        </a:rPr>
                        <a:t>мероприятия на базе других ОО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8697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</a:rPr>
              <a:t>5885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педагогов из  </a:t>
            </a:r>
            <a:r>
              <a:rPr lang="ru-RU" b="1" dirty="0" smtClean="0">
                <a:solidFill>
                  <a:srgbClr val="C00000"/>
                </a:solidFill>
              </a:rPr>
              <a:t>314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ОО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Методическая помощь востребована - </a:t>
            </a:r>
            <a:r>
              <a:rPr lang="ru-RU" b="1" dirty="0" smtClean="0">
                <a:solidFill>
                  <a:srgbClr val="C00000"/>
                </a:solidFill>
              </a:rPr>
              <a:t>48</a:t>
            </a:r>
            <a:r>
              <a:rPr lang="ru-RU" b="1" dirty="0">
                <a:solidFill>
                  <a:srgbClr val="C00000"/>
                </a:solidFill>
              </a:rPr>
              <a:t>%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респондентов -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«Да» и «Чаще да, чем нет», </a:t>
            </a:r>
            <a:endParaRPr lang="ru-RU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Методическая помощь не востребована - </a:t>
            </a:r>
            <a:r>
              <a:rPr lang="ru-RU" b="1" dirty="0" smtClean="0">
                <a:solidFill>
                  <a:srgbClr val="C00000"/>
                </a:solidFill>
              </a:rPr>
              <a:t>14</a:t>
            </a:r>
            <a:r>
              <a:rPr lang="ru-RU" b="1" dirty="0">
                <a:solidFill>
                  <a:srgbClr val="C00000"/>
                </a:solidFill>
              </a:rPr>
              <a:t>%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- «Нет» и </a:t>
            </a:r>
            <a:r>
              <a:rPr lang="ru-RU" b="1" dirty="0">
                <a:solidFill>
                  <a:srgbClr val="C00000"/>
                </a:solidFill>
              </a:rPr>
              <a:t>38%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 «Чаще нет, чем да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742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>
                <a:solidFill>
                  <a:srgbClr val="C00000"/>
                </a:solidFill>
              </a:rPr>
              <a:t>Наиболее востребованными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являются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направления, </a:t>
            </a:r>
            <a:r>
              <a:rPr lang="ru-RU" b="1">
                <a:solidFill>
                  <a:schemeClr val="tx2">
                    <a:lumMod val="75000"/>
                  </a:schemeClr>
                </a:solidFill>
              </a:rPr>
              <a:t>связанные </a:t>
            </a:r>
            <a:r>
              <a:rPr lang="ru-RU" b="1" smtClean="0">
                <a:solidFill>
                  <a:schemeClr val="tx2">
                    <a:lumMod val="75000"/>
                  </a:schemeClr>
                </a:solidFill>
              </a:rPr>
              <a:t>с ПК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 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профразвитием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педагогов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, олимпиадным и конкурсным движением учащихся и вопросами формирования и оценки функциональной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грамотности- </a:t>
            </a:r>
            <a:r>
              <a:rPr lang="ru-RU" b="1" dirty="0" smtClean="0">
                <a:solidFill>
                  <a:srgbClr val="C00000"/>
                </a:solidFill>
              </a:rPr>
              <a:t>от 30 до 60%.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Самый 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</a:rPr>
              <a:t>низкий процент ответов набрала </a:t>
            </a:r>
            <a:r>
              <a:rPr lang="ru-RU" b="1" dirty="0">
                <a:solidFill>
                  <a:srgbClr val="C00000"/>
                </a:solidFill>
              </a:rPr>
              <a:t>адаптация молодых </a:t>
            </a:r>
            <a:r>
              <a:rPr lang="ru-RU" b="1" dirty="0" smtClean="0">
                <a:solidFill>
                  <a:srgbClr val="C00000"/>
                </a:solidFill>
              </a:rPr>
              <a:t>специалистов -11,28</a:t>
            </a:r>
            <a:r>
              <a:rPr lang="ru-RU" b="1" dirty="0">
                <a:solidFill>
                  <a:srgbClr val="C00000"/>
                </a:solidFill>
              </a:rPr>
              <a:t>% 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опрошенных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59686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349</Words>
  <Application>Microsoft Office PowerPoint</Application>
  <PresentationFormat>Экран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Ленинградский областной институт развития образования</vt:lpstr>
      <vt:lpstr>Презентация PowerPoint</vt:lpstr>
      <vt:lpstr>Презентация PowerPoint</vt:lpstr>
      <vt:lpstr>Презентация PowerPoint</vt:lpstr>
      <vt:lpstr>Презентация PowerPoint</vt:lpstr>
      <vt:lpstr>Наименее востребованные формы методической работы</vt:lpstr>
      <vt:lpstr>Востребовано освоение новых форм взаимодействия сотрудников методических служб с руководителями; практико-ориентированный подход в методической поддержке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Валентина Сергеевна</dc:creator>
  <cp:lastModifiedBy>Валентина Сергеевна Кошкина</cp:lastModifiedBy>
  <cp:revision>19</cp:revision>
  <dcterms:created xsi:type="dcterms:W3CDTF">2022-03-15T17:33:19Z</dcterms:created>
  <dcterms:modified xsi:type="dcterms:W3CDTF">2022-03-16T08:19:13Z</dcterms:modified>
</cp:coreProperties>
</file>