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Anton"/>
      <p:regular r:id="rId18"/>
    </p:embeddedFont>
    <p:embeddedFont>
      <p:font typeface="PT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hcCOhCJMGcxQlTx6I4uqdsDslj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7F3F62-787D-4BA5-989E-F35E5379DF1A}">
  <a:tblStyle styleId="{017F3F62-787D-4BA5-989E-F35E5379DF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.fntdata"/><Relationship Id="rId11" Type="http://schemas.openxmlformats.org/officeDocument/2006/relationships/slide" Target="slides/slide5.xml"/><Relationship Id="rId22" Type="http://schemas.openxmlformats.org/officeDocument/2006/relationships/font" Target="fonts/PTSans-boldItalic.fntdata"/><Relationship Id="rId10" Type="http://schemas.openxmlformats.org/officeDocument/2006/relationships/slide" Target="slides/slide4.xml"/><Relationship Id="rId21" Type="http://schemas.openxmlformats.org/officeDocument/2006/relationships/font" Target="fonts/PT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PTSa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nton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92d166989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92d166989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a92d166989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e6c212c55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9e6c212c55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29e6c212c55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e6c212c55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9e6c212c55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29e6c212c55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e6c212c55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9e6c212c55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29e6c212c55_0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e6c212c55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9e6c212c55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29e6c212c55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e6c212c55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9e6c212c55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29e6c212c55_0_2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92d166989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a92d166989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a92d166989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92d166989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92d166989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a92d166989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92d166989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92d166989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a92d166989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92d166989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a92d166989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a92d166989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0" y="6627303"/>
            <a:ext cx="1069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11196587" y="6551802"/>
            <a:ext cx="9954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type="title"/>
          </p:nvPr>
        </p:nvSpPr>
        <p:spPr>
          <a:xfrm>
            <a:off x="2117558" y="1709738"/>
            <a:ext cx="99333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2117558" y="4589463"/>
            <a:ext cx="9933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2117558" y="6356350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4368666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9307629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>
            <a:off x="2936146" y="365125"/>
            <a:ext cx="8417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>
            <a:off x="2233061" y="1825625"/>
            <a:ext cx="4605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2" type="body"/>
          </p:nvPr>
        </p:nvSpPr>
        <p:spPr>
          <a:xfrm>
            <a:off x="7201301" y="1825625"/>
            <a:ext cx="4753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2233060" y="6356350"/>
            <a:ext cx="13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4338988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9211377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2579570" y="365125"/>
            <a:ext cx="8775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2579568" y="1681163"/>
            <a:ext cx="3905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b="1" sz="2400">
                <a:latin typeface="Anton"/>
                <a:ea typeface="Anton"/>
                <a:cs typeface="Anton"/>
                <a:sym typeface="Anto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25"/>
          <p:cNvSpPr txBox="1"/>
          <p:nvPr>
            <p:ph idx="2" type="body"/>
          </p:nvPr>
        </p:nvSpPr>
        <p:spPr>
          <a:xfrm>
            <a:off x="2579570" y="2505075"/>
            <a:ext cx="3905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3" type="body"/>
          </p:nvPr>
        </p:nvSpPr>
        <p:spPr>
          <a:xfrm>
            <a:off x="6920564" y="1681163"/>
            <a:ext cx="4434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b="1" sz="2400">
                <a:latin typeface="Anton"/>
                <a:ea typeface="Anton"/>
                <a:cs typeface="Anton"/>
                <a:sym typeface="Anto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25"/>
          <p:cNvSpPr txBox="1"/>
          <p:nvPr>
            <p:ph idx="4" type="body"/>
          </p:nvPr>
        </p:nvSpPr>
        <p:spPr>
          <a:xfrm>
            <a:off x="6920564" y="2505075"/>
            <a:ext cx="4434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0" type="dt"/>
          </p:nvPr>
        </p:nvSpPr>
        <p:spPr>
          <a:xfrm>
            <a:off x="2579568" y="6356350"/>
            <a:ext cx="100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type="title"/>
          </p:nvPr>
        </p:nvSpPr>
        <p:spPr>
          <a:xfrm>
            <a:off x="2936146" y="365125"/>
            <a:ext cx="8417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0" type="dt"/>
          </p:nvPr>
        </p:nvSpPr>
        <p:spPr>
          <a:xfrm>
            <a:off x="2175308" y="6356350"/>
            <a:ext cx="140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/>
          <p:nvPr>
            <p:ph type="title"/>
          </p:nvPr>
        </p:nvSpPr>
        <p:spPr>
          <a:xfrm>
            <a:off x="2936146" y="365125"/>
            <a:ext cx="8417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" type="body"/>
          </p:nvPr>
        </p:nvSpPr>
        <p:spPr>
          <a:xfrm rot="5400000">
            <a:off x="4969349" y="-207624"/>
            <a:ext cx="4351200" cy="8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0" type="dt"/>
          </p:nvPr>
        </p:nvSpPr>
        <p:spPr>
          <a:xfrm>
            <a:off x="2117558" y="6356350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" type="body"/>
          </p:nvPr>
        </p:nvSpPr>
        <p:spPr>
          <a:xfrm rot="5400000">
            <a:off x="2520900" y="125425"/>
            <a:ext cx="5811900" cy="6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0" type="dt"/>
          </p:nvPr>
        </p:nvSpPr>
        <p:spPr>
          <a:xfrm>
            <a:off x="2281186" y="6356350"/>
            <a:ext cx="130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2936146" y="365125"/>
            <a:ext cx="8417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2936146" y="1825625"/>
            <a:ext cx="8417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2135746" y="6356350"/>
            <a:ext cx="1445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" name="Google Shape;37;p22"/>
          <p:cNvSpPr/>
          <p:nvPr/>
        </p:nvSpPr>
        <p:spPr>
          <a:xfrm>
            <a:off x="142875" y="1528444"/>
            <a:ext cx="1701900" cy="456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idx="10" type="dt"/>
          </p:nvPr>
        </p:nvSpPr>
        <p:spPr>
          <a:xfrm>
            <a:off x="2300438" y="6356350"/>
            <a:ext cx="12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1cf0f27650_0_677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44" name="Google Shape;44;g21cf0f27650_0_6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1cf0f27650_0_68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7" name="Google Shape;47;g21cf0f27650_0_68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g21cf0f27650_0_6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1cf0f27650_0_78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21cf0f27650_0_78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g21cf0f27650_0_78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11"/>
          <p:cNvSpPr txBox="1"/>
          <p:nvPr>
            <p:ph idx="10" type="dt"/>
          </p:nvPr>
        </p:nvSpPr>
        <p:spPr>
          <a:xfrm>
            <a:off x="0" y="6627303"/>
            <a:ext cx="1069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11196587" y="6551802"/>
            <a:ext cx="9954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2281186" y="457200"/>
            <a:ext cx="372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nto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6189044" y="995363"/>
            <a:ext cx="56571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2281186" y="2057400"/>
            <a:ext cx="37218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2"/>
          <p:cNvSpPr txBox="1"/>
          <p:nvPr>
            <p:ph idx="10" type="dt"/>
          </p:nvPr>
        </p:nvSpPr>
        <p:spPr>
          <a:xfrm>
            <a:off x="2281186" y="6356350"/>
            <a:ext cx="130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1" type="ftr"/>
          </p:nvPr>
        </p:nvSpPr>
        <p:spPr>
          <a:xfrm>
            <a:off x="4284838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9103077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2444816" y="457200"/>
            <a:ext cx="3651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nto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/>
          <p:nvPr>
            <p:ph idx="2" type="pic"/>
          </p:nvPr>
        </p:nvSpPr>
        <p:spPr>
          <a:xfrm>
            <a:off x="6266046" y="992187"/>
            <a:ext cx="54306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2444816" y="2057400"/>
            <a:ext cx="3651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3"/>
          <p:cNvSpPr txBox="1"/>
          <p:nvPr>
            <p:ph idx="10" type="dt"/>
          </p:nvPr>
        </p:nvSpPr>
        <p:spPr>
          <a:xfrm>
            <a:off x="2358189" y="6356350"/>
            <a:ext cx="12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1" type="ftr"/>
          </p:nvPr>
        </p:nvSpPr>
        <p:spPr>
          <a:xfrm>
            <a:off x="4243738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89535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5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4.xml"/><Relationship Id="rId21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6.xml"/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3.xml"/><Relationship Id="rId15" Type="http://schemas.openxmlformats.org/officeDocument/2006/relationships/slideLayout" Target="../slideLayouts/slideLayout9.xml"/><Relationship Id="rId14" Type="http://schemas.openxmlformats.org/officeDocument/2006/relationships/slideLayout" Target="../slideLayouts/slideLayout8.xml"/><Relationship Id="rId17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19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1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2936146" y="365125"/>
            <a:ext cx="8417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 b="0" i="0" sz="4400" u="none" cap="none" strike="noStrik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2936146" y="1825625"/>
            <a:ext cx="8417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2135746" y="6356350"/>
            <a:ext cx="1445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0" y="0"/>
            <a:ext cx="19881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1264" y="531314"/>
            <a:ext cx="1765663" cy="99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5565" y="553461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65" y="581127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565" y="5989532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564" y="6207310"/>
            <a:ext cx="97455" cy="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 txBox="1"/>
          <p:nvPr/>
        </p:nvSpPr>
        <p:spPr>
          <a:xfrm>
            <a:off x="322086" y="5454759"/>
            <a:ext cx="16473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CEF0FF"/>
                </a:solidFill>
                <a:latin typeface="PT Sans"/>
                <a:ea typeface="PT Sans"/>
                <a:cs typeface="PT Sans"/>
                <a:sym typeface="PT Sans"/>
              </a:rPr>
              <a:t>197136, Санкт-Петербург, Чкаловский пр., 25а лит.А.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CEF0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Пн-Пт с 09:00 до 17:00, без обеда</a:t>
            </a:r>
            <a:br>
              <a:rPr b="0" i="0" lang="ru-RU" sz="700" u="none" cap="none" strike="noStrik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300" u="none" cap="none" strike="noStrik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700" u="none" cap="none" strike="noStrike">
              <a:solidFill>
                <a:srgbClr val="CEF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+7 (812) 372-52-96 учебно-методический центр</a:t>
            </a:r>
            <a:br>
              <a:rPr b="0" i="0" lang="ru-RU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office@loiro.ru / uio@loiro.ru </a:t>
            </a:r>
            <a:endParaRPr b="0" i="0" sz="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6">
            <a:alphaModFix amt="35000"/>
          </a:blip>
          <a:srcRect b="36940" l="0" r="72039" t="0"/>
          <a:stretch/>
        </p:blipFill>
        <p:spPr>
          <a:xfrm>
            <a:off x="-147555" y="202131"/>
            <a:ext cx="2136809" cy="51823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 txBox="1"/>
          <p:nvPr/>
        </p:nvSpPr>
        <p:spPr>
          <a:xfrm>
            <a:off x="142875" y="1643063"/>
            <a:ext cx="17241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Ленинградский областной институт развития образования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142875" y="1528444"/>
            <a:ext cx="1701900" cy="45600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type="ctrTitle"/>
          </p:nvPr>
        </p:nvSpPr>
        <p:spPr>
          <a:xfrm>
            <a:off x="681050" y="1301900"/>
            <a:ext cx="11155200" cy="19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ru-RU" sz="4000">
                <a:latin typeface="Times New Roman"/>
                <a:ea typeface="Times New Roman"/>
                <a:cs typeface="Times New Roman"/>
                <a:sym typeface="Times New Roman"/>
              </a:rPr>
              <a:t>Методы и инструменты оценивания функциональной грамотности обучающихся в начальной школе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Семинар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22.12.2023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"/>
          <p:cNvSpPr txBox="1"/>
          <p:nvPr>
            <p:ph idx="1" type="subTitle"/>
          </p:nvPr>
        </p:nvSpPr>
        <p:spPr>
          <a:xfrm>
            <a:off x="1524000" y="4145900"/>
            <a:ext cx="91440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Овчарова М.Н., mEd, старший преподаватель 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кафедры управления и профессионального образования 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ГАОУ ДПО “ЛОИРО”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a92d166989_0_37"/>
          <p:cNvSpPr txBox="1"/>
          <p:nvPr>
            <p:ph type="title"/>
          </p:nvPr>
        </p:nvSpPr>
        <p:spPr>
          <a:xfrm>
            <a:off x="2270750" y="365125"/>
            <a:ext cx="9083100" cy="61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егулятивные универсальные учебные действия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g2a92d166989_0_37"/>
          <p:cNvSpPr txBox="1"/>
          <p:nvPr>
            <p:ph idx="1" type="body"/>
          </p:nvPr>
        </p:nvSpPr>
        <p:spPr>
          <a:xfrm>
            <a:off x="2270650" y="1319425"/>
            <a:ext cx="9420300" cy="485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19.28. Овладение регулятивными универсальными учебными действиями согласно ФГОС НОО предполагает формирование и оценку у обучающихся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ru-RU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умений самоорганизации </a:t>
            </a:r>
            <a:endParaRPr b="1" sz="1800">
              <a:solidFill>
                <a:srgbClr val="0056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(планировать действия по решению учебной задачи для получения результата, выстраивать последовательность выбранных действий)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lang="ru-RU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умений самоконтроля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(устанавливать причины успеха (неудач) в учебной деятельности, корректировать свои учебные действия для преодоления ошибок).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e6c212c55_0_126"/>
          <p:cNvSpPr txBox="1"/>
          <p:nvPr>
            <p:ph type="title"/>
          </p:nvPr>
        </p:nvSpPr>
        <p:spPr>
          <a:xfrm>
            <a:off x="2383850" y="136525"/>
            <a:ext cx="89700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Проект “Учим учиться”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86" name="Google Shape;186;g29e6c212c55_0_126"/>
          <p:cNvGraphicFramePr/>
          <p:nvPr/>
        </p:nvGraphicFramePr>
        <p:xfrm>
          <a:off x="2383850" y="96810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{017F3F62-787D-4BA5-989E-F35E5379DF1A}</a:tableStyleId>
              </a:tblPr>
              <a:tblGrid>
                <a:gridCol w="834650"/>
                <a:gridCol w="6721050"/>
                <a:gridCol w="202070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Мероприятие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Сроки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Проведение ознакомительного семинара (вебинара) для руководителей школ и представителей педагогических коллективов (школьных координаторов).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 мая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 г.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Формирование списка школ и классов, участвующих в проекте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июнь 2023 г.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Проведение учебного вебинара для школьных координаторов.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сентября 2023 г.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Проведение учебного вебинара для учителей начальной школы.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сентября 2023 г.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Размещение списков классов на информационной платформе, регистрация личных кабинетов школьных координаторов,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педагогов и обучающихся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сентябрь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 г.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Проведение регулярных учебных занятий с обучающимися с использованием специализированной цифровой платформы для начальной школы с целью сбора диагностических данных об индивидуальных характеристиках обучающихся.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октябрь – декабрь 2023 г.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Формирование аналитических отчетов по итогам диагностических процедур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декабрь 2023 г.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Проведение итогового семинара (вебинара) для руководителей школ и представителей педагогических коллективов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 декабря 2023 г.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e6c212c55_0_84"/>
          <p:cNvSpPr txBox="1"/>
          <p:nvPr>
            <p:ph type="title"/>
          </p:nvPr>
        </p:nvSpPr>
        <p:spPr>
          <a:xfrm>
            <a:off x="2936150" y="173125"/>
            <a:ext cx="84177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ФГОС НОО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29e6c212c55_0_84"/>
          <p:cNvSpPr txBox="1"/>
          <p:nvPr/>
        </p:nvSpPr>
        <p:spPr>
          <a:xfrm>
            <a:off x="2184400" y="956375"/>
            <a:ext cx="9613800" cy="55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Федеральный государственный образовательный стандарт начального общего образования обеспечивает: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развитие представлений обучающихся о высоком уровне научно-технологического развития страны, овладение ими современными технологическими средствами в ходе обучения и в повседневной жизни, формирование у обучающихся культуры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пользования информационно-коммуникационными технологиями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(далее - ИКТ), расширение возможностей индивидуального развития обучающихся посредством реализации индивидуальных учебных планов;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расширение возможностей для реализации права выбора педагогическими работниками методик обучения и воспитания,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методов оценки знаний, использование различных форм организации образовательной деятельности обучающихся;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реализации программы начального общего образования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вправе применять: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различные образовательные технологии, в том числе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электронное обучение, дистанционные образовательные технологии;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e6c212c55_0_101"/>
          <p:cNvSpPr txBox="1"/>
          <p:nvPr>
            <p:ph idx="1" type="body"/>
          </p:nvPr>
        </p:nvSpPr>
        <p:spPr>
          <a:xfrm>
            <a:off x="2432000" y="460275"/>
            <a:ext cx="8922000" cy="57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429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34.2. </a:t>
            </a:r>
            <a:r>
              <a:rPr b="1" lang="ru-RU" sz="20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целях обеспечения реализации программы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начального общего образования в Организации для участников образовательных отношений </a:t>
            </a:r>
            <a:r>
              <a:rPr b="1" lang="ru-RU" sz="20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должны создаваться условия, обеспечивающие возможность:</a:t>
            </a:r>
            <a:endParaRPr b="1" sz="2000">
              <a:solidFill>
                <a:srgbClr val="0056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0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достижения планируемых результатов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освоения программы начального общего образования обучающимися;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ru-RU" sz="20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формирования функциональной грамотности обучающихся 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использования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образовательной деятельности современных образовательных и </a:t>
            </a:r>
            <a:r>
              <a:rPr b="1" lang="ru-RU" sz="20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информационных технологий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e6c212c55_0_95"/>
          <p:cNvSpPr/>
          <p:nvPr/>
        </p:nvSpPr>
        <p:spPr>
          <a:xfrm>
            <a:off x="0" y="-45525"/>
            <a:ext cx="12120300" cy="690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37" name="Google Shape;137;g29e6c212c55_0_95"/>
          <p:cNvSpPr txBox="1"/>
          <p:nvPr>
            <p:ph idx="1" type="body"/>
          </p:nvPr>
        </p:nvSpPr>
        <p:spPr>
          <a:xfrm>
            <a:off x="138075" y="16375"/>
            <a:ext cx="11982300" cy="6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4290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Достижения обучающимися, полученные в результате изучения учебных предметов, учебных курсов (в том числе внеурочной деятельности), учебных модулей, характеризующие совокупность познавательных, коммуникативных и регулятивных универсальных учебных действий, а также уровень овладения междисциплинарными понятиями (далее - </a:t>
            </a:r>
            <a:r>
              <a:rPr b="1" lang="ru-RU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метапредметные результаты), сгруппированы во ФГОС по трем направлениям и отражают способность обучающихся использовать на практике универсальные учебные действия, составляющие умение овладевать:</a:t>
            </a:r>
            <a:endParaRPr b="1" sz="1800">
              <a:solidFill>
                <a:srgbClr val="0056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учебными знаково-символическими средствами, являющимися результатами освоения обучающимися программы начального общего образования, направленными на овладение и использование знаково-символических средств (замещение, моделирование, кодирование и декодирование информации, логические операции, включая общие приемы решения задач) (далее -</a:t>
            </a:r>
            <a:r>
              <a:rPr b="1" lang="ru-RU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универсальные учебные познавательные действия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учебными знаково-символическими средствами, являющимися результатами освоения обучающимися программы начального общего образования, направленными на приобретение ими умения учитывать позицию собеседника, организовывать и осуществлять сотрудничество, коррекцию с педагогическими работниками и со сверстниками, адекватно передавать информацию и отображать предметное содержание и условия деятельности и речи, учитывать разные мнения и интересы, аргументировать и обосновывать свою позицию, задавать вопросы, необходимые для организации собственной деятельности и сотрудничества с партнером (далее - универсальные учебные коммуникативные действия);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учебными знаково-символическими средствами, являющимися результатами освоения обучающимися программы начального общего образования, направленными на овладение типами учебных действий, включающими способность принимать и сохранять учебную цель и задачу, планировать ее реализацию, контролировать и оценивать свои действия, вносить соответствующие коррективы в их выполнение, ставить новые учебные задачи, проявлять познавательную инициативу в учебном сотрудничестве, осуществлять констатирующий и предвосхищающий контроль по результату и способу действия, актуальный контроль на уровне произвольного внимания (далее - </a:t>
            </a:r>
            <a:r>
              <a:rPr b="1" lang="ru-RU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универсальные регулятивные действия).</a:t>
            </a:r>
            <a:endParaRPr b="1" sz="1800">
              <a:solidFill>
                <a:srgbClr val="0056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e6c212c55_0_224"/>
          <p:cNvSpPr txBox="1"/>
          <p:nvPr>
            <p:ph type="title"/>
          </p:nvPr>
        </p:nvSpPr>
        <p:spPr>
          <a:xfrm>
            <a:off x="2352625" y="365125"/>
            <a:ext cx="90012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одходы к оценке образовательных достижений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g29e6c212c55_0_224"/>
          <p:cNvSpPr txBox="1"/>
          <p:nvPr>
            <p:ph idx="1" type="body"/>
          </p:nvPr>
        </p:nvSpPr>
        <p:spPr>
          <a:xfrm>
            <a:off x="2352625" y="1104325"/>
            <a:ext cx="93075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0215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19.9. В соответствии с ФГОС НОО система оценки образовательной организации реализует системно-деятельностный, уровневый и комплексный подходы к оценке образовательных достижений.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19.10. </a:t>
            </a:r>
            <a:r>
              <a:rPr b="1" lang="ru-RU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Системно-деятельностный подход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оценке образовательных достижений обучающихся проявляется в оценке способности обучающихся к решению учебно-познавательных и учебно-практических задач, а также </a:t>
            </a: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оценке уровня функциональной грамотности обучающихся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Он обеспечивается содержанием и критериями оценки, в качестве которых выступают планируемые результаты обучения, выраженные в деятельностной форме.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19.11. </a:t>
            </a:r>
            <a:r>
              <a:rPr b="1" lang="ru-RU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Уровневый подход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оценке образовательных достижений обучающихся служит основой для организации индивидуальной работы с обучающимися. Он реализуется как по отношению к содержанию оценки, так и к представлению и интерпретации результатов измерений.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19.13. </a:t>
            </a:r>
            <a:r>
              <a:rPr b="1" lang="ru-RU" sz="18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Комплексный подход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оценке образовательных достижений реализуется через: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оценку предметных и метапредметных результатов;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92d166989_0_11"/>
          <p:cNvSpPr txBox="1"/>
          <p:nvPr>
            <p:ph type="title"/>
          </p:nvPr>
        </p:nvSpPr>
        <p:spPr>
          <a:xfrm>
            <a:off x="2347250" y="365125"/>
            <a:ext cx="9006600" cy="83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метапредметных результатов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g2a92d166989_0_11"/>
          <p:cNvSpPr txBox="1"/>
          <p:nvPr>
            <p:ph idx="1" type="body"/>
          </p:nvPr>
        </p:nvSpPr>
        <p:spPr>
          <a:xfrm>
            <a:off x="2347375" y="1350125"/>
            <a:ext cx="9420000" cy="48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19.18. Оценка метапредметных результатов осуществляется через оценку достижения планируемых результатов освоения ФОП НОО, которые отражают совокупность </a:t>
            </a:r>
            <a:r>
              <a:rPr b="1" lang="ru-RU" sz="20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познавательных, коммуникативных и регулятивных универсальных учебных действий.</a:t>
            </a:r>
            <a:endParaRPr b="1" sz="2000">
              <a:solidFill>
                <a:srgbClr val="0056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19.19. Формирование метапредметных результатов обеспечивается комплексом освоения </a:t>
            </a:r>
            <a:r>
              <a:rPr b="1" lang="ru-RU" sz="20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 учебных предметов и внеурочной деятельности.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19.21. Овладение познавательными универсальными учебными действиями предполагает формирование и оценку у обучающихся</a:t>
            </a:r>
            <a:r>
              <a:rPr b="1" lang="ru-RU" sz="2000">
                <a:solidFill>
                  <a:srgbClr val="0056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базовых логических действий, базовых исследовательских действий, умений работать с информацией.</a:t>
            </a:r>
            <a:endParaRPr b="1" sz="2000">
              <a:solidFill>
                <a:srgbClr val="0056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92d166989_0_17"/>
          <p:cNvSpPr txBox="1"/>
          <p:nvPr>
            <p:ph type="title"/>
          </p:nvPr>
        </p:nvSpPr>
        <p:spPr>
          <a:xfrm>
            <a:off x="2378050" y="365125"/>
            <a:ext cx="8975700" cy="98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азовые логические действия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g2a92d166989_0_17"/>
          <p:cNvSpPr txBox="1"/>
          <p:nvPr>
            <p:ph idx="1" type="body"/>
          </p:nvPr>
        </p:nvSpPr>
        <p:spPr>
          <a:xfrm>
            <a:off x="2378150" y="1425800"/>
            <a:ext cx="9282000" cy="490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19.22. Овладение базовыми логическими действиями обеспечивает формирование у обучающихся умений: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сравнивать объекты, устанавливать основания для сравнения, устанавливать аналогии;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объединять части объекта (объекты) по определённому признаку;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определять существенный признак для классификации, классифицировать предложенные объекты;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находить закономерности и противоречия в рассматриваемых фактах, данных и наблюдениях на основе предложенного учителем алгоритма;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выявлять недостаток информации для решения учебной (практической) задачи на основе предложенного алгоритма;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устанавливать причинно-следственные связи в ситуациях, поддающихся непосредственному наблюдению или знакомых по опыту, делать выводы.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92d166989_0_23"/>
          <p:cNvSpPr txBox="1"/>
          <p:nvPr>
            <p:ph type="title"/>
          </p:nvPr>
        </p:nvSpPr>
        <p:spPr>
          <a:xfrm>
            <a:off x="2270750" y="365125"/>
            <a:ext cx="9083100" cy="61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Базовые исследовательские действия</a:t>
            </a:r>
            <a:endParaRPr/>
          </a:p>
        </p:txBody>
      </p:sp>
      <p:sp>
        <p:nvSpPr>
          <p:cNvPr id="165" name="Google Shape;165;g2a92d166989_0_23"/>
          <p:cNvSpPr txBox="1"/>
          <p:nvPr>
            <p:ph idx="1" type="body"/>
          </p:nvPr>
        </p:nvSpPr>
        <p:spPr>
          <a:xfrm>
            <a:off x="2270650" y="1058625"/>
            <a:ext cx="9420300" cy="511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19.23. Овладение базовыми исследовательскими действиями обеспечивает формирование у обучающихся умений: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определять разрыв между реальным и желательным состоянием объекта (ситуации) на основе предложенных учителем вопросов;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помощью учителя формулировать цель, планировать изменения объекта, ситуации;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сравнивать несколько вариантов решения задачи, выбирать наиболее подходящий (на основе предложенных критериев);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проводить по предложенному плану опыт, несложное исследование по установлению особенностей объекта изучения и связей между объектами (часть – целое, причина – следствие);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формулировать выводы и подкреплять их доказательствами на основе результатов проведённого наблюдения (опыта, измерения, классификации, сравнения, исследования);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прогнозировать возможное развитие процессов, событий и их последствия в аналогичных или сходных ситуациях.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92d166989_0_29"/>
          <p:cNvSpPr txBox="1"/>
          <p:nvPr>
            <p:ph type="title"/>
          </p:nvPr>
        </p:nvSpPr>
        <p:spPr>
          <a:xfrm>
            <a:off x="2270750" y="365125"/>
            <a:ext cx="9083100" cy="61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информацией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g2a92d166989_0_29"/>
          <p:cNvSpPr txBox="1"/>
          <p:nvPr>
            <p:ph idx="1" type="body"/>
          </p:nvPr>
        </p:nvSpPr>
        <p:spPr>
          <a:xfrm>
            <a:off x="2270650" y="1058625"/>
            <a:ext cx="9420300" cy="511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19.24. Работа с информацией как одно из познавательных универсальных учебных действий обеспечивает сформированность у обучающихся умений: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выбирать источник получения информации;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согласно заданному алгоритму находить в предложенном источнике информацию, представленную в явном виде;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распознавать достоверную и недостоверную информацию самостоятельно или на основании предложенного учителем способа её проверки;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соблюдать с помощью взрослых (педагогических работников, родителей (законных представителей) несовершеннолетних обучающихся) правила информационной безопасности при поиске в информацинно-телекоммуникационной сети Интернет (далее – Интернет);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анализировать и создавать текстовую, видео-, графическую, звуковую информацию в соответствии с учебной задачей;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 создавать схемы, таблицы для представления информации.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</cp:coreProperties>
</file>