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6" r:id="rId3"/>
    <p:sldId id="261" r:id="rId4"/>
    <p:sldId id="323" r:id="rId5"/>
    <p:sldId id="329" r:id="rId6"/>
    <p:sldId id="330" r:id="rId7"/>
    <p:sldId id="331" r:id="rId8"/>
    <p:sldId id="332" r:id="rId9"/>
    <p:sldId id="336" r:id="rId10"/>
    <p:sldId id="345" r:id="rId11"/>
    <p:sldId id="337" r:id="rId12"/>
    <p:sldId id="340" r:id="rId13"/>
    <p:sldId id="348" r:id="rId14"/>
    <p:sldId id="349" r:id="rId15"/>
    <p:sldId id="351" r:id="rId16"/>
    <p:sldId id="341" r:id="rId17"/>
    <p:sldId id="347" r:id="rId18"/>
  </p:sldIdLst>
  <p:sldSz cx="9144000" cy="5143500" type="screen16x9"/>
  <p:notesSz cx="6797675" cy="9926638"/>
  <p:embeddedFontLst>
    <p:embeddedFont>
      <p:font typeface="Panton Bold" panose="020B0604020202020204" charset="-52"/>
      <p:bold r:id="rId21"/>
    </p:embeddedFont>
    <p:embeddedFont>
      <p:font typeface="Panton SemiBold" panose="020B0604020202020204" charset="-52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anton" panose="020B0604020202020204" charset="-52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ru-RU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644"/>
    <a:srgbClr val="354E93"/>
    <a:srgbClr val="CAF9FE"/>
    <a:srgbClr val="00A44A"/>
    <a:srgbClr val="A0F5FE"/>
    <a:srgbClr val="89D6F1"/>
    <a:srgbClr val="29C7FF"/>
    <a:srgbClr val="DDE3F7"/>
    <a:srgbClr val="5F7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8" autoAdjust="0"/>
    <p:restoredTop sz="96609" autoAdjust="0"/>
  </p:normalViewPr>
  <p:slideViewPr>
    <p:cSldViewPr>
      <p:cViewPr>
        <p:scale>
          <a:sx n="140" d="100"/>
          <a:sy n="140" d="100"/>
        </p:scale>
        <p:origin x="-804" y="-270"/>
      </p:cViewPr>
      <p:guideLst>
        <p:guide orient="horz" pos="2160"/>
        <p:guide orient="horz" pos="1620"/>
        <p:guide pos="3833"/>
        <p:guide pos="2880"/>
      </p:guideLst>
    </p:cSldViewPr>
  </p:slideViewPr>
  <p:outlineViewPr>
    <p:cViewPr>
      <p:scale>
        <a:sx n="33" d="100"/>
        <a:sy n="33" d="100"/>
      </p:scale>
      <p:origin x="0" y="13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3558" y="-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44202646677405E-2"/>
          <c:y val="7.8604406612549291E-2"/>
          <c:w val="0.90991159470664518"/>
          <c:h val="0.878163169750548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Мин. балл</c:v>
                </c:pt>
              </c:strCache>
            </c:strRef>
          </c:tx>
          <c:spPr>
            <a:solidFill>
              <a:schemeClr val="accent1"/>
            </a:solidFill>
            <a:ln w="63500" cap="rnd">
              <a:solidFill>
                <a:srgbClr val="F85B4E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85B4E"/>
              </a:solidFill>
              <a:ln w="63500" cap="rnd">
                <a:solidFill>
                  <a:srgbClr val="F85B4E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262-41D6-89D5-EE5514BDDAEA}"/>
              </c:ext>
            </c:extLst>
          </c:dPt>
          <c:dLbls>
            <c:delete val="1"/>
          </c:dLbls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62-41D6-89D5-EE5514BDDAEA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strCache>
                      <c:ptCount val="1"/>
                      <c:pt idx="0">
                        <c:v>Категория 1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ЛО</c:v>
                </c:pt>
              </c:strCache>
            </c:strRef>
          </c:tx>
          <c:spPr>
            <a:solidFill>
              <a:srgbClr val="89D6F1"/>
            </a:solidFill>
            <a:ln w="63500" cap="rnd">
              <a:solidFill>
                <a:srgbClr val="89D6F1"/>
              </a:solidFill>
            </a:ln>
            <a:effectLst/>
          </c:spPr>
          <c:invertIfNegative val="0"/>
          <c:dLbls>
            <c:delete val="1"/>
          </c:dLbls>
          <c:val>
            <c:numRef>
              <c:f>Лист1!$C$2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62-41D6-89D5-EE5514BDDAEA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strCache>
                      <c:ptCount val="1"/>
                      <c:pt idx="0">
                        <c:v>Категория 1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Макс. балл</c:v>
                </c:pt>
              </c:strCache>
            </c:strRef>
          </c:tx>
          <c:spPr>
            <a:solidFill>
              <a:srgbClr val="32CD88"/>
            </a:solidFill>
            <a:ln w="63500" cap="rnd">
              <a:solidFill>
                <a:srgbClr val="32CD88"/>
              </a:solidFill>
            </a:ln>
            <a:effectLst/>
          </c:spPr>
          <c:invertIfNegative val="0"/>
          <c:dLbls>
            <c:delete val="1"/>
          </c:dLbls>
          <c:val>
            <c:numRef>
              <c:f>Лист1!$D$2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62-41D6-89D5-EE5514BDDAEA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strCache>
                      <c:ptCount val="1"/>
                      <c:pt idx="0">
                        <c:v>Категория 1</c:v>
                      </c:pt>
                    </c:strCache>
                  </c:strRef>
                </c15:cat>
              </c15:filteredCategoryTitle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45"/>
        <c:overlap val="100"/>
        <c:axId val="63545344"/>
        <c:axId val="56783936"/>
      </c:barChart>
      <c:catAx>
        <c:axId val="63545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783936"/>
        <c:crosses val="autoZero"/>
        <c:auto val="1"/>
        <c:lblAlgn val="ctr"/>
        <c:lblOffset val="100"/>
        <c:noMultiLvlLbl val="0"/>
      </c:catAx>
      <c:valAx>
        <c:axId val="56783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354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44202646677405E-2"/>
          <c:y val="7.8604406612549291E-2"/>
          <c:w val="0.90991159470664518"/>
          <c:h val="0.878163169750548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Мин. балл</c:v>
                </c:pt>
              </c:strCache>
            </c:strRef>
          </c:tx>
          <c:spPr>
            <a:solidFill>
              <a:schemeClr val="accent1"/>
            </a:solidFill>
            <a:ln w="63500" cap="rnd">
              <a:solidFill>
                <a:srgbClr val="F85B4E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85B4E"/>
              </a:solidFill>
              <a:ln w="63500" cap="rnd">
                <a:solidFill>
                  <a:srgbClr val="F85B4E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262-41D6-89D5-EE5514BDDAEA}"/>
              </c:ext>
            </c:extLst>
          </c:dPt>
          <c:dLbls>
            <c:delete val="1"/>
          </c:dLbls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62-41D6-89D5-EE5514BDDAEA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strCache>
                      <c:ptCount val="1"/>
                      <c:pt idx="0">
                        <c:v>Категория 1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ЛО</c:v>
                </c:pt>
              </c:strCache>
            </c:strRef>
          </c:tx>
          <c:spPr>
            <a:solidFill>
              <a:srgbClr val="89D6F1"/>
            </a:solidFill>
            <a:ln w="63500" cap="rnd">
              <a:solidFill>
                <a:srgbClr val="89D6F1"/>
              </a:solidFill>
            </a:ln>
            <a:effectLst/>
          </c:spPr>
          <c:invertIfNegative val="0"/>
          <c:dLbls>
            <c:delete val="1"/>
          </c:dLbls>
          <c:val>
            <c:numRef>
              <c:f>Лист1!$C$2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62-41D6-89D5-EE5514BDDAEA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strCache>
                      <c:ptCount val="1"/>
                      <c:pt idx="0">
                        <c:v>Категория 1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Макс. балл</c:v>
                </c:pt>
              </c:strCache>
            </c:strRef>
          </c:tx>
          <c:spPr>
            <a:solidFill>
              <a:srgbClr val="32CD88"/>
            </a:solidFill>
            <a:ln w="63500" cap="rnd">
              <a:solidFill>
                <a:srgbClr val="32CD88"/>
              </a:solidFill>
            </a:ln>
            <a:effectLst/>
          </c:spPr>
          <c:invertIfNegative val="0"/>
          <c:dLbls>
            <c:delete val="1"/>
          </c:dLbls>
          <c:val>
            <c:numRef>
              <c:f>Лист1!$D$2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62-41D6-89D5-EE5514BDDAEA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strCache>
                      <c:ptCount val="1"/>
                      <c:pt idx="0">
                        <c:v>Категория 1</c:v>
                      </c:pt>
                    </c:strCache>
                  </c:strRef>
                </c15:cat>
              </c15:filteredCategoryTitle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45"/>
        <c:overlap val="100"/>
        <c:axId val="64631296"/>
        <c:axId val="62737216"/>
      </c:barChart>
      <c:catAx>
        <c:axId val="64631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737216"/>
        <c:crosses val="autoZero"/>
        <c:auto val="1"/>
        <c:lblAlgn val="ctr"/>
        <c:lblOffset val="100"/>
        <c:noMultiLvlLbl val="0"/>
      </c:catAx>
      <c:valAx>
        <c:axId val="62737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463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0D93CAD6-9825-4BAD-88B1-3A8EF106C585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014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014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1B6E0CEC-CD30-4A4D-B46E-D88F0A77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41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625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625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75210565-A9CD-493D-A815-8D8BA0508C7C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014"/>
            <a:ext cx="2945659" cy="49762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014"/>
            <a:ext cx="2945659" cy="49762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E91B51A8-CAC5-4E34-9DD1-9D88A443D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8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43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26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26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20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20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2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26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2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2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2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8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8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8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8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2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2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9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8C81-62AD-42D6-B86F-2E4C0A2405C1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E849C-5F29-4ED4-856D-0A541E214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2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357809" y="1491630"/>
            <a:ext cx="8318647" cy="1590898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lvl="0"/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Panton Bold" panose="00000800000000000000" pitchFamily="2" charset="-52"/>
              </a:rPr>
              <a:t>О результатах онлайн опроса педагогических работников Ленинградской </a:t>
            </a:r>
            <a:r>
              <a:rPr lang="ru-RU" sz="2800" b="1" dirty="0">
                <a:solidFill>
                  <a:schemeClr val="bg1"/>
                </a:solidFill>
                <a:latin typeface="Panton Bold" panose="00000800000000000000" pitchFamily="2" charset="-52"/>
              </a:rPr>
              <a:t>области </a:t>
            </a:r>
            <a:r>
              <a:rPr lang="ru-RU" sz="2800" b="1" dirty="0" smtClean="0">
                <a:solidFill>
                  <a:schemeClr val="bg1"/>
                </a:solidFill>
                <a:latin typeface="Panton Bold" panose="00000800000000000000" pitchFamily="2" charset="-52"/>
              </a:rPr>
              <a:t>по </a:t>
            </a:r>
            <a:r>
              <a:rPr lang="ru-RU" sz="2800" b="1" dirty="0">
                <a:solidFill>
                  <a:schemeClr val="bg1"/>
                </a:solidFill>
                <a:latin typeface="Panton Bold" panose="00000800000000000000" pitchFamily="2" charset="-52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Panton Bold" panose="00000800000000000000" pitchFamily="2" charset="-52"/>
              </a:rPr>
              <a:t>опросу снижения документационной нагрузки</a:t>
            </a:r>
            <a:endParaRPr sz="2800" dirty="0">
              <a:solidFill>
                <a:schemeClr val="bg1"/>
              </a:solidFill>
              <a:latin typeface="Panton Bold" panose="00000800000000000000" pitchFamily="2" charset="-52"/>
              <a:ea typeface="Panton SemiBold"/>
              <a:cs typeface="Panton SemiBold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357809" y="3579862"/>
            <a:ext cx="5864267" cy="1255440"/>
          </a:xfrm>
          <a:prstGeom prst="rect">
            <a:avLst/>
          </a:prstGeom>
        </p:spPr>
        <p:txBody>
          <a:bodyPr vert="horz" lIns="68579" tIns="34289" rIns="68579" bIns="34289">
            <a:noAutofit/>
          </a:bodyPr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sz="2500" dirty="0" smtClean="0">
                <a:solidFill>
                  <a:srgbClr val="29C7FF"/>
                </a:solidFill>
                <a:latin typeface="Panton"/>
                <a:ea typeface="Panton"/>
                <a:cs typeface="Panton"/>
              </a:rPr>
              <a:t>В</a:t>
            </a:r>
            <a:r>
              <a:rPr lang="ru-RU" sz="2500" dirty="0" smtClean="0">
                <a:solidFill>
                  <a:srgbClr val="29C7FF"/>
                </a:solidFill>
                <a:latin typeface="Panton"/>
                <a:ea typeface="Panton"/>
                <a:cs typeface="Panton"/>
              </a:rPr>
              <a:t>.В. Шинкарева</a:t>
            </a:r>
            <a:r>
              <a:rPr lang="ru-RU" sz="2700" dirty="0" smtClean="0">
                <a:solidFill>
                  <a:srgbClr val="29C7FF"/>
                </a:solidFill>
                <a:latin typeface="Panton"/>
                <a:ea typeface="Panton"/>
                <a:cs typeface="Panton"/>
              </a:rPr>
              <a:t>,</a:t>
            </a:r>
            <a:r>
              <a:rPr sz="2700" dirty="0">
                <a:solidFill>
                  <a:srgbClr val="29C7FF"/>
                </a:solidFill>
                <a:latin typeface="Panton"/>
                <a:ea typeface="Panton"/>
                <a:cs typeface="Panton"/>
              </a:rPr>
              <a:t/>
            </a:r>
            <a:br>
              <a:rPr sz="2700" dirty="0">
                <a:solidFill>
                  <a:srgbClr val="29C7FF"/>
                </a:solidFill>
                <a:latin typeface="Panton"/>
                <a:ea typeface="Panton"/>
                <a:cs typeface="Panton"/>
              </a:rPr>
            </a:br>
            <a:r>
              <a:rPr lang="ru-RU" sz="1500" dirty="0" smtClean="0">
                <a:solidFill>
                  <a:srgbClr val="29C7FF"/>
                </a:solidFill>
                <a:latin typeface="Panton"/>
                <a:ea typeface="Panton"/>
                <a:cs typeface="Panton"/>
              </a:rPr>
              <a:t>начальник департамента надзора, контроля, оценки качества и правового обеспечения в сфере образования комитета</a:t>
            </a:r>
            <a:endParaRPr sz="2700" dirty="0">
              <a:solidFill>
                <a:srgbClr val="29C7FF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331640" y="281819"/>
            <a:ext cx="2944801" cy="774811"/>
          </a:xfrm>
          <a:prstGeom prst="rect">
            <a:avLst/>
          </a:prstGeom>
        </p:spPr>
        <p:txBody>
          <a:bodyPr vert="horz" lIns="68579" tIns="34289" rIns="68579" bIns="34289">
            <a:noAutofit/>
          </a:bodyPr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DDE3F7"/>
                </a:solidFill>
                <a:latin typeface="Panton"/>
                <a:ea typeface="Panton"/>
                <a:cs typeface="Panton"/>
              </a:rPr>
              <a:t>Комитет общего и профессионального образования Ленинградской области</a:t>
            </a:r>
            <a:endParaRPr sz="1400" dirty="0">
              <a:solidFill>
                <a:srgbClr val="DDE3F7"/>
              </a:solidFill>
              <a:latin typeface="Panton"/>
              <a:ea typeface="Panton"/>
              <a:cs typeface="Panton"/>
            </a:endParaRPr>
          </a:p>
        </p:txBody>
      </p:sp>
      <p:pic>
        <p:nvPicPr>
          <p:cNvPr id="172" name="Picture 172"/>
          <p:cNvPicPr/>
          <p:nvPr/>
        </p:nvPicPr>
        <p:blipFill>
          <a:blip r:embed="rId3"/>
          <a:stretch/>
        </p:blipFill>
        <p:spPr>
          <a:xfrm>
            <a:off x="357809" y="206861"/>
            <a:ext cx="821252" cy="92472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 idx="4294967295"/>
          </p:nvPr>
        </p:nvSpPr>
        <p:spPr>
          <a:xfrm>
            <a:off x="1257300" y="-977900"/>
            <a:ext cx="7886700" cy="46355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 defTabSz="685783" rtl="0"/>
            <a:endParaRPr sz="2700" b="1" kern="1200" dirty="0">
              <a:solidFill>
                <a:srgbClr val="243D99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9" name="Shape 516">
            <a:extLst>
              <a:ext uri="{FF2B5EF4-FFF2-40B4-BE49-F238E27FC236}">
                <a16:creationId xmlns="" xmlns:a16="http://schemas.microsoft.com/office/drawing/2014/main" id="{959FC674-F0FA-49C4-83EB-CEBE7F39D3C5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ru-RU" sz="2800" kern="0" dirty="0">
              <a:solidFill>
                <a:srgbClr val="DDE3F7"/>
              </a:solidFill>
              <a:latin typeface="Panton Bold"/>
              <a:ea typeface="Panton Bold"/>
              <a:cs typeface="Panton Bold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3177C076-32AC-41E9-BAC8-F60127E96D52}"/>
              </a:ext>
            </a:extLst>
          </p:cNvPr>
          <p:cNvGrpSpPr/>
          <p:nvPr/>
        </p:nvGrpSpPr>
        <p:grpSpPr>
          <a:xfrm>
            <a:off x="183197" y="1039310"/>
            <a:ext cx="3101398" cy="3886533"/>
            <a:chOff x="6768989" y="752433"/>
            <a:chExt cx="3101398" cy="3881663"/>
          </a:xfrm>
        </p:grpSpPr>
        <p:graphicFrame>
          <p:nvGraphicFramePr>
            <p:cNvPr id="4" name="Диаграмма 3">
              <a:extLst>
                <a:ext uri="{FF2B5EF4-FFF2-40B4-BE49-F238E27FC236}">
                  <a16:creationId xmlns="" xmlns:a16="http://schemas.microsoft.com/office/drawing/2014/main" id="{350DD9B9-D33F-4537-A98D-D80018FC6D8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85323410"/>
                </p:ext>
              </p:extLst>
            </p:nvPr>
          </p:nvGraphicFramePr>
          <p:xfrm>
            <a:off x="6768989" y="752433"/>
            <a:ext cx="3101398" cy="32273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90BAE466-EFCF-4A7A-AF79-2488EEAD7D6F}"/>
                </a:ext>
              </a:extLst>
            </p:cNvPr>
            <p:cNvGrpSpPr/>
            <p:nvPr/>
          </p:nvGrpSpPr>
          <p:grpSpPr>
            <a:xfrm>
              <a:off x="7565520" y="3896358"/>
              <a:ext cx="1257671" cy="737738"/>
              <a:chOff x="868776" y="2364484"/>
              <a:chExt cx="1257671" cy="737738"/>
            </a:xfrm>
          </p:grpSpPr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="" xmlns:a16="http://schemas.microsoft.com/office/drawing/2014/main" id="{73BB4DB3-82E0-4F55-B630-37900D85B811}"/>
                  </a:ext>
                </a:extLst>
              </p:cNvPr>
              <p:cNvSpPr/>
              <p:nvPr/>
            </p:nvSpPr>
            <p:spPr>
              <a:xfrm>
                <a:off x="868776" y="2438003"/>
                <a:ext cx="144016" cy="144016"/>
              </a:xfrm>
              <a:prstGeom prst="roundRect">
                <a:avLst/>
              </a:prstGeom>
              <a:solidFill>
                <a:srgbClr val="32CD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DE9434F-0765-4446-8247-82523674883F}"/>
                  </a:ext>
                </a:extLst>
              </p:cNvPr>
              <p:cNvSpPr txBox="1"/>
              <p:nvPr/>
            </p:nvSpPr>
            <p:spPr>
              <a:xfrm>
                <a:off x="1087380" y="2364484"/>
                <a:ext cx="1039067" cy="737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chemeClr val="bg1"/>
                    </a:solidFill>
                    <a:latin typeface="Panton SemiBold" panose="00000700000000000000" pitchFamily="2" charset="-52"/>
                  </a:rPr>
                  <a:t>Минимум</a:t>
                </a:r>
                <a:endParaRPr lang="ru-RU" dirty="0">
                  <a:solidFill>
                    <a:schemeClr val="bg1"/>
                  </a:solidFill>
                  <a:latin typeface="Panton SemiBold" panose="00000700000000000000" pitchFamily="2" charset="-52"/>
                </a:endParaRPr>
              </a:p>
              <a:p>
                <a:r>
                  <a:rPr lang="ru-RU" dirty="0" smtClean="0">
                    <a:solidFill>
                      <a:schemeClr val="bg1"/>
                    </a:solidFill>
                    <a:latin typeface="Panton SemiBold" panose="00000700000000000000" pitchFamily="2" charset="-52"/>
                  </a:rPr>
                  <a:t>Средний</a:t>
                </a:r>
                <a:r>
                  <a:rPr lang="ru-RU" dirty="0">
                    <a:solidFill>
                      <a:schemeClr val="bg1"/>
                    </a:solidFill>
                    <a:latin typeface="Panton SemiBold" panose="00000700000000000000" pitchFamily="2" charset="-52"/>
                  </a:rPr>
                  <a:t/>
                </a:r>
                <a:br>
                  <a:rPr lang="ru-RU" dirty="0">
                    <a:solidFill>
                      <a:schemeClr val="bg1"/>
                    </a:solidFill>
                    <a:latin typeface="Panton SemiBold" panose="00000700000000000000" pitchFamily="2" charset="-52"/>
                  </a:rPr>
                </a:br>
                <a:r>
                  <a:rPr lang="ru-RU" dirty="0" smtClean="0">
                    <a:solidFill>
                      <a:schemeClr val="bg1"/>
                    </a:solidFill>
                    <a:latin typeface="Panton SemiBold" panose="00000700000000000000" pitchFamily="2" charset="-52"/>
                  </a:rPr>
                  <a:t>Максимум</a:t>
                </a:r>
                <a:endParaRPr lang="ru-RU" dirty="0">
                  <a:solidFill>
                    <a:schemeClr val="bg1"/>
                  </a:solidFill>
                  <a:latin typeface="Panton SemiBold" panose="00000700000000000000" pitchFamily="2" charset="-52"/>
                </a:endParaRPr>
              </a:p>
            </p:txBody>
          </p:sp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="" xmlns:a16="http://schemas.microsoft.com/office/drawing/2014/main" id="{2440BF7E-3E9D-44E6-A64B-CB1AF7F0DC03}"/>
                  </a:ext>
                </a:extLst>
              </p:cNvPr>
              <p:cNvSpPr/>
              <p:nvPr/>
            </p:nvSpPr>
            <p:spPr>
              <a:xfrm>
                <a:off x="868776" y="2655539"/>
                <a:ext cx="144016" cy="144016"/>
              </a:xfrm>
              <a:prstGeom prst="roundRect">
                <a:avLst/>
              </a:prstGeom>
              <a:solidFill>
                <a:srgbClr val="89D6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="" xmlns:a16="http://schemas.microsoft.com/office/drawing/2014/main" id="{A8B30947-8FE1-45D5-992F-8CD00B05D2D5}"/>
                  </a:ext>
                </a:extLst>
              </p:cNvPr>
              <p:cNvSpPr/>
              <p:nvPr/>
            </p:nvSpPr>
            <p:spPr>
              <a:xfrm>
                <a:off x="868776" y="2873075"/>
                <a:ext cx="144016" cy="144016"/>
              </a:xfrm>
              <a:prstGeom prst="roundRect">
                <a:avLst/>
              </a:prstGeom>
              <a:solidFill>
                <a:srgbClr val="F85B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9572AF-7888-4EDE-868F-8FDAA91A7E89}"/>
              </a:ext>
            </a:extLst>
          </p:cNvPr>
          <p:cNvSpPr txBox="1"/>
          <p:nvPr/>
        </p:nvSpPr>
        <p:spPr>
          <a:xfrm rot="16200000">
            <a:off x="-553612" y="2709215"/>
            <a:ext cx="2927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89D6F1"/>
                </a:solidFill>
                <a:latin typeface="Panton SemiBold" panose="00000700000000000000" pitchFamily="2" charset="-52"/>
              </a:rPr>
              <a:t>ВСЕ  РЕЗУЛЬТАТЫ  ПРЕДСТАВЛЕНЫ  В  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45991" y="1834205"/>
            <a:ext cx="575800" cy="36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9,0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39" y="2710613"/>
            <a:ext cx="731290" cy="36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23,9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4356" y="3531343"/>
            <a:ext cx="731290" cy="36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37,4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2788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DDE3F7"/>
                </a:solidFill>
              </a:rPr>
              <a:t>Приходится ли Вам осуществлять подготовку иных документов, не указанных в приказе </a:t>
            </a:r>
            <a:r>
              <a:rPr lang="ru-RU" sz="1500" b="1" dirty="0" err="1">
                <a:solidFill>
                  <a:srgbClr val="DDE3F7"/>
                </a:solidFill>
              </a:rPr>
              <a:t>Минпросвещения</a:t>
            </a:r>
            <a:r>
              <a:rPr lang="ru-RU" sz="1500" b="1" dirty="0">
                <a:solidFill>
                  <a:srgbClr val="DDE3F7"/>
                </a:solidFill>
              </a:rPr>
              <a:t> России от 21 июля 2022 года № 582 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программ»: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201727"/>
              </p:ext>
            </p:extLst>
          </p:nvPr>
        </p:nvGraphicFramePr>
        <p:xfrm>
          <a:off x="3203848" y="937427"/>
          <a:ext cx="4464496" cy="4003596"/>
        </p:xfrm>
        <a:graphic>
          <a:graphicData uri="http://schemas.openxmlformats.org/drawingml/2006/table">
            <a:tbl>
              <a:tblPr/>
              <a:tblGrid>
                <a:gridCol w="1913355"/>
                <a:gridCol w="2551141"/>
              </a:tblGrid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Сланцевский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37,4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Волховский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35,4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Приозерский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34,3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Кингисеппский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33,9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Выборгский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32,7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Волосовский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31,8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Кировский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31,1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Всеволожский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30,6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Бокситогорский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30,1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Лужский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25,5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Лодейнопольский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20,7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Сосновоборский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19,0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Подпорожский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15,2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Гатчинский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Киришский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Тосненский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A44A"/>
                          </a:solidFill>
                          <a:effectLst/>
                          <a:latin typeface="Times New Roman"/>
                        </a:rPr>
                        <a:t>Ломоносовский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A44A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15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A44A"/>
                          </a:solidFill>
                          <a:effectLst/>
                          <a:latin typeface="Times New Roman"/>
                        </a:rPr>
                        <a:t>Тихвинский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A44A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13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528" y="1635646"/>
            <a:ext cx="4187678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ДА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4 218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участников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(60,5%)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lvl="0"/>
            <a:endParaRPr lang="ru-RU" sz="24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31938"/>
            <a:ext cx="7886700" cy="539750"/>
          </a:xfrm>
        </p:spPr>
        <p:txBody>
          <a:bodyPr>
            <a:normAutofit/>
          </a:bodyPr>
          <a:lstStyle/>
          <a:p>
            <a:pPr algn="ctr" defTabSz="685783" rtl="0"/>
            <a:r>
              <a:rPr lang="ru-RU" sz="2700" b="1" kern="1200" dirty="0">
                <a:solidFill>
                  <a:srgbClr val="243D99"/>
                </a:solidFill>
                <a:latin typeface="Panton Bold"/>
                <a:ea typeface="Panton Bold"/>
                <a:cs typeface="Panton Bold"/>
              </a:rPr>
              <a:t>Задачи организации и проведения ЕГЭ</a:t>
            </a: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:a16="http://schemas.microsoft.com/office/drawing/2014/main" xmlns="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3200" kern="0" dirty="0">
              <a:solidFill>
                <a:srgbClr val="DDE3F7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4716954" y="1563638"/>
            <a:ext cx="439155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НЕТ</a:t>
            </a:r>
          </a:p>
          <a:p>
            <a:r>
              <a:rPr lang="ru-RU" sz="3000" b="1" dirty="0" smtClean="0">
                <a:solidFill>
                  <a:srgbClr val="29C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2 756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участников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(39,5 %)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5486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DE3F7"/>
                </a:solidFill>
              </a:rPr>
              <a:t>Приходится ли Вам готовить фотоотчеты о проводимых мероприятиях: </a:t>
            </a:r>
          </a:p>
        </p:txBody>
      </p:sp>
    </p:spTree>
    <p:extLst>
      <p:ext uri="{BB962C8B-B14F-4D97-AF65-F5344CB8AC3E}">
        <p14:creationId xmlns:p14="http://schemas.microsoft.com/office/powerpoint/2010/main" val="37959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528" y="1635646"/>
            <a:ext cx="4187678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ДА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4 750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участников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(68,1 %)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lvl="0"/>
            <a:endParaRPr lang="ru-RU" sz="24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31938"/>
            <a:ext cx="7886700" cy="539750"/>
          </a:xfrm>
        </p:spPr>
        <p:txBody>
          <a:bodyPr>
            <a:normAutofit/>
          </a:bodyPr>
          <a:lstStyle/>
          <a:p>
            <a:pPr algn="ctr" defTabSz="685783" rtl="0"/>
            <a:r>
              <a:rPr lang="ru-RU" sz="2700" b="1" kern="1200" dirty="0">
                <a:solidFill>
                  <a:srgbClr val="243D99"/>
                </a:solidFill>
                <a:latin typeface="Panton Bold"/>
                <a:ea typeface="Panton Bold"/>
                <a:cs typeface="Panton Bold"/>
              </a:rPr>
              <a:t>Задачи организации и проведения ЕГЭ</a:t>
            </a: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:a16="http://schemas.microsoft.com/office/drawing/2014/main" xmlns="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3200" kern="0" dirty="0">
              <a:solidFill>
                <a:srgbClr val="DDE3F7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4716954" y="1563638"/>
            <a:ext cx="439155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НЕТ</a:t>
            </a:r>
          </a:p>
          <a:p>
            <a:r>
              <a:rPr lang="ru-RU" sz="3000" b="1" dirty="0" smtClean="0">
                <a:solidFill>
                  <a:srgbClr val="29C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2 224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участников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(31,9 %)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5486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DE3F7"/>
                </a:solidFill>
              </a:rPr>
              <a:t>Создана ли в Вашем </a:t>
            </a:r>
            <a:r>
              <a:rPr lang="ru-RU" sz="2400" b="1" dirty="0" smtClean="0">
                <a:solidFill>
                  <a:srgbClr val="DDE3F7"/>
                </a:solidFill>
              </a:rPr>
              <a:t>районе (городском округе) </a:t>
            </a:r>
          </a:p>
          <a:p>
            <a:pPr algn="ctr"/>
            <a:r>
              <a:rPr lang="ru-RU" sz="2400" b="1" dirty="0" smtClean="0">
                <a:solidFill>
                  <a:srgbClr val="DDE3F7"/>
                </a:solidFill>
              </a:rPr>
              <a:t>«</a:t>
            </a:r>
            <a:r>
              <a:rPr lang="ru-RU" sz="2400" b="1" dirty="0">
                <a:solidFill>
                  <a:srgbClr val="DDE3F7"/>
                </a:solidFill>
              </a:rPr>
              <a:t>Горячая линия» по вопросам снижения документационной нагрузки на </a:t>
            </a:r>
            <a:r>
              <a:rPr lang="ru-RU" sz="2400" b="1" dirty="0" smtClean="0">
                <a:solidFill>
                  <a:srgbClr val="DDE3F7"/>
                </a:solidFill>
              </a:rPr>
              <a:t>учителей:</a:t>
            </a:r>
            <a:endParaRPr lang="ru-RU" sz="2400" b="1" dirty="0">
              <a:solidFill>
                <a:srgbClr val="DDE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 idx="4294967295"/>
          </p:nvPr>
        </p:nvSpPr>
        <p:spPr>
          <a:xfrm>
            <a:off x="1257300" y="-977900"/>
            <a:ext cx="7886700" cy="46355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 defTabSz="685783" rtl="0"/>
            <a:endParaRPr sz="2700" b="1" kern="1200" dirty="0">
              <a:solidFill>
                <a:srgbClr val="243D99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9" name="Shape 516">
            <a:extLst>
              <a:ext uri="{FF2B5EF4-FFF2-40B4-BE49-F238E27FC236}">
                <a16:creationId xmlns="" xmlns:a16="http://schemas.microsoft.com/office/drawing/2014/main" id="{959FC674-F0FA-49C4-83EB-CEBE7F39D3C5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ru-RU" sz="2800" kern="0" dirty="0">
              <a:solidFill>
                <a:srgbClr val="DDE3F7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27880"/>
            <a:ext cx="7846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DE3F7"/>
                </a:solidFill>
              </a:rPr>
              <a:t>Сведения </a:t>
            </a:r>
            <a:r>
              <a:rPr lang="ru-RU" sz="2000" b="1" dirty="0" smtClean="0">
                <a:solidFill>
                  <a:schemeClr val="bg1"/>
                </a:solidFill>
              </a:rPr>
              <a:t>о наличии информации </a:t>
            </a:r>
            <a:r>
              <a:rPr lang="ru-RU" sz="2000" b="1" dirty="0" smtClean="0">
                <a:solidFill>
                  <a:srgbClr val="DDE3F7"/>
                </a:solidFill>
              </a:rPr>
              <a:t>на сайте ОМСУ</a:t>
            </a:r>
            <a:endParaRPr lang="ru-RU" sz="2000" b="1" dirty="0">
              <a:solidFill>
                <a:srgbClr val="DDE3F7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155243"/>
              </p:ext>
            </p:extLst>
          </p:nvPr>
        </p:nvGraphicFramePr>
        <p:xfrm>
          <a:off x="825689" y="549629"/>
          <a:ext cx="7562735" cy="4509135"/>
        </p:xfrm>
        <a:graphic>
          <a:graphicData uri="http://schemas.openxmlformats.org/drawingml/2006/table">
            <a:tbl>
              <a:tblPr/>
              <a:tblGrid>
                <a:gridCol w="1965316"/>
                <a:gridCol w="2979550"/>
                <a:gridCol w="2617869"/>
              </a:tblGrid>
              <a:tr h="217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МО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Телефон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«горячей линии»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Банер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Бокситогорский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Ломоносовский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Лужский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Киришский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Кировский 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Сосновоборский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Волосовский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Волховский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Всеволожский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Выборгский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Гатчинский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Кингисеппский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Лодейнопольский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Подпорожский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Приозерский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Сланцевский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062" marR="9062" marT="9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Тихвинский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3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Тосненский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fontAlgn="b">
                        <a:buFont typeface="Wingdings" panose="05000000000000000000" pitchFamily="2" charset="2"/>
                        <a:buChar char="ü"/>
                      </a:pPr>
                      <a:r>
                        <a:rPr lang="ru-RU" sz="15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Wingdings" panose="05000000000000000000" pitchFamily="2" charset="2"/>
                        <a:buNone/>
                      </a:pP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нет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53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 idx="4294967295"/>
          </p:nvPr>
        </p:nvSpPr>
        <p:spPr>
          <a:xfrm>
            <a:off x="1257300" y="-977900"/>
            <a:ext cx="7886700" cy="46355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 defTabSz="685783" rtl="0"/>
            <a:endParaRPr sz="2700" b="1" kern="1200" dirty="0">
              <a:solidFill>
                <a:srgbClr val="243D99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9" name="Shape 516">
            <a:extLst>
              <a:ext uri="{FF2B5EF4-FFF2-40B4-BE49-F238E27FC236}">
                <a16:creationId xmlns="" xmlns:a16="http://schemas.microsoft.com/office/drawing/2014/main" id="{959FC674-F0FA-49C4-83EB-CEBE7F39D3C5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ru-RU" sz="2800" kern="0" dirty="0">
              <a:solidFill>
                <a:srgbClr val="DDE3F7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27880"/>
            <a:ext cx="7846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DE3F7"/>
                </a:solidFill>
              </a:rPr>
              <a:t>ОБРАЗЕЦ. ТИХВИНСКИЙ РАЙОН</a:t>
            </a:r>
            <a:endParaRPr lang="ru-RU" sz="2000" b="1" dirty="0">
              <a:solidFill>
                <a:srgbClr val="DDE3F7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9" y="486419"/>
            <a:ext cx="7966995" cy="448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30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 idx="4294967295"/>
          </p:nvPr>
        </p:nvSpPr>
        <p:spPr>
          <a:xfrm>
            <a:off x="1257300" y="-977900"/>
            <a:ext cx="7886700" cy="46355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 defTabSz="685783" rtl="0"/>
            <a:endParaRPr sz="2700" b="1" kern="1200" dirty="0">
              <a:solidFill>
                <a:srgbClr val="243D99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9" name="Shape 516">
            <a:extLst>
              <a:ext uri="{FF2B5EF4-FFF2-40B4-BE49-F238E27FC236}">
                <a16:creationId xmlns="" xmlns:a16="http://schemas.microsoft.com/office/drawing/2014/main" id="{959FC674-F0FA-49C4-83EB-CEBE7F39D3C5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ru-RU" sz="2800" kern="0" dirty="0">
              <a:solidFill>
                <a:srgbClr val="DDE3F7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27880"/>
            <a:ext cx="7846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DE3F7"/>
                </a:solidFill>
              </a:rPr>
              <a:t>ОБРАЗЕЦ. ТИХВИНСКИЙ РАЙОН</a:t>
            </a:r>
            <a:endParaRPr lang="ru-RU" sz="2000" b="1" dirty="0">
              <a:solidFill>
                <a:srgbClr val="DDE3F7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8" y="560542"/>
            <a:ext cx="7776864" cy="43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158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528" y="1635646"/>
            <a:ext cx="4187678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ДА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2 071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участников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(29,7 %)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lvl="0"/>
            <a:endParaRPr lang="ru-RU" sz="24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31938"/>
            <a:ext cx="7886700" cy="539750"/>
          </a:xfrm>
        </p:spPr>
        <p:txBody>
          <a:bodyPr>
            <a:normAutofit/>
          </a:bodyPr>
          <a:lstStyle/>
          <a:p>
            <a:pPr algn="ctr" defTabSz="685783" rtl="0"/>
            <a:r>
              <a:rPr lang="ru-RU" sz="2700" b="1" kern="1200" dirty="0">
                <a:solidFill>
                  <a:srgbClr val="243D99"/>
                </a:solidFill>
                <a:latin typeface="Panton Bold"/>
                <a:ea typeface="Panton Bold"/>
                <a:cs typeface="Panton Bold"/>
              </a:rPr>
              <a:t>Задачи организации и проведения ЕГЭ</a:t>
            </a: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:a16="http://schemas.microsoft.com/office/drawing/2014/main" xmlns="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3200" kern="0" dirty="0">
              <a:solidFill>
                <a:srgbClr val="DDE3F7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4716954" y="1563638"/>
            <a:ext cx="439155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НЕТ</a:t>
            </a:r>
          </a:p>
          <a:p>
            <a:r>
              <a:rPr lang="ru-RU" sz="3000" b="1" dirty="0" smtClean="0">
                <a:solidFill>
                  <a:srgbClr val="29C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4 903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участников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(70,3 %)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5486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DDE3F7"/>
                </a:solidFill>
              </a:rPr>
              <a:t>Считаете ли Вы, что Ваша документационная нагрузка слишком высокая: </a:t>
            </a:r>
          </a:p>
        </p:txBody>
      </p:sp>
    </p:spTree>
    <p:extLst>
      <p:ext uri="{BB962C8B-B14F-4D97-AF65-F5344CB8AC3E}">
        <p14:creationId xmlns:p14="http://schemas.microsoft.com/office/powerpoint/2010/main" val="14875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 idx="4294967295"/>
          </p:nvPr>
        </p:nvSpPr>
        <p:spPr>
          <a:xfrm>
            <a:off x="1257300" y="-977900"/>
            <a:ext cx="7886700" cy="46355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 defTabSz="685783" rtl="0"/>
            <a:endParaRPr sz="2700" b="1" kern="1200" dirty="0">
              <a:solidFill>
                <a:srgbClr val="243D99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9" name="Shape 516">
            <a:extLst>
              <a:ext uri="{FF2B5EF4-FFF2-40B4-BE49-F238E27FC236}">
                <a16:creationId xmlns="" xmlns:a16="http://schemas.microsoft.com/office/drawing/2014/main" id="{959FC674-F0FA-49C4-83EB-CEBE7F39D3C5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ru-RU" sz="2800" kern="0" dirty="0">
              <a:solidFill>
                <a:srgbClr val="DDE3F7"/>
              </a:solidFill>
              <a:latin typeface="Panton Bold"/>
              <a:ea typeface="Panton Bold"/>
              <a:cs typeface="Panton Bold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3177C076-32AC-41E9-BAC8-F60127E96D52}"/>
              </a:ext>
            </a:extLst>
          </p:cNvPr>
          <p:cNvGrpSpPr/>
          <p:nvPr/>
        </p:nvGrpSpPr>
        <p:grpSpPr>
          <a:xfrm>
            <a:off x="183197" y="1039310"/>
            <a:ext cx="3101398" cy="3886533"/>
            <a:chOff x="6768989" y="752433"/>
            <a:chExt cx="3101398" cy="3881663"/>
          </a:xfrm>
        </p:grpSpPr>
        <p:graphicFrame>
          <p:nvGraphicFramePr>
            <p:cNvPr id="4" name="Диаграмма 3">
              <a:extLst>
                <a:ext uri="{FF2B5EF4-FFF2-40B4-BE49-F238E27FC236}">
                  <a16:creationId xmlns="" xmlns:a16="http://schemas.microsoft.com/office/drawing/2014/main" id="{350DD9B9-D33F-4537-A98D-D80018FC6D8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77308510"/>
                </p:ext>
              </p:extLst>
            </p:nvPr>
          </p:nvGraphicFramePr>
          <p:xfrm>
            <a:off x="6768989" y="752433"/>
            <a:ext cx="3101398" cy="32273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90BAE466-EFCF-4A7A-AF79-2488EEAD7D6F}"/>
                </a:ext>
              </a:extLst>
            </p:cNvPr>
            <p:cNvGrpSpPr/>
            <p:nvPr/>
          </p:nvGrpSpPr>
          <p:grpSpPr>
            <a:xfrm>
              <a:off x="7565520" y="3896358"/>
              <a:ext cx="1257671" cy="737738"/>
              <a:chOff x="868776" y="2364484"/>
              <a:chExt cx="1257671" cy="737738"/>
            </a:xfrm>
          </p:grpSpPr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="" xmlns:a16="http://schemas.microsoft.com/office/drawing/2014/main" id="{73BB4DB3-82E0-4F55-B630-37900D85B811}"/>
                  </a:ext>
                </a:extLst>
              </p:cNvPr>
              <p:cNvSpPr/>
              <p:nvPr/>
            </p:nvSpPr>
            <p:spPr>
              <a:xfrm>
                <a:off x="868776" y="2438003"/>
                <a:ext cx="144016" cy="144016"/>
              </a:xfrm>
              <a:prstGeom prst="roundRect">
                <a:avLst/>
              </a:prstGeom>
              <a:solidFill>
                <a:srgbClr val="32CD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DE9434F-0765-4446-8247-82523674883F}"/>
                  </a:ext>
                </a:extLst>
              </p:cNvPr>
              <p:cNvSpPr txBox="1"/>
              <p:nvPr/>
            </p:nvSpPr>
            <p:spPr>
              <a:xfrm>
                <a:off x="1087380" y="2364484"/>
                <a:ext cx="1039067" cy="737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chemeClr val="bg1"/>
                    </a:solidFill>
                    <a:latin typeface="Panton SemiBold" panose="00000700000000000000" pitchFamily="2" charset="-52"/>
                  </a:rPr>
                  <a:t>Минимум</a:t>
                </a:r>
                <a:endParaRPr lang="ru-RU" dirty="0">
                  <a:solidFill>
                    <a:schemeClr val="bg1"/>
                  </a:solidFill>
                  <a:latin typeface="Panton SemiBold" panose="00000700000000000000" pitchFamily="2" charset="-52"/>
                </a:endParaRPr>
              </a:p>
              <a:p>
                <a:r>
                  <a:rPr lang="ru-RU" dirty="0" smtClean="0">
                    <a:solidFill>
                      <a:schemeClr val="bg1"/>
                    </a:solidFill>
                    <a:latin typeface="Panton SemiBold" panose="00000700000000000000" pitchFamily="2" charset="-52"/>
                  </a:rPr>
                  <a:t>Средний</a:t>
                </a:r>
                <a:r>
                  <a:rPr lang="ru-RU" dirty="0">
                    <a:solidFill>
                      <a:schemeClr val="bg1"/>
                    </a:solidFill>
                    <a:latin typeface="Panton SemiBold" panose="00000700000000000000" pitchFamily="2" charset="-52"/>
                  </a:rPr>
                  <a:t/>
                </a:r>
                <a:br>
                  <a:rPr lang="ru-RU" dirty="0">
                    <a:solidFill>
                      <a:schemeClr val="bg1"/>
                    </a:solidFill>
                    <a:latin typeface="Panton SemiBold" panose="00000700000000000000" pitchFamily="2" charset="-52"/>
                  </a:rPr>
                </a:br>
                <a:r>
                  <a:rPr lang="ru-RU" dirty="0" smtClean="0">
                    <a:solidFill>
                      <a:schemeClr val="bg1"/>
                    </a:solidFill>
                    <a:latin typeface="Panton SemiBold" panose="00000700000000000000" pitchFamily="2" charset="-52"/>
                  </a:rPr>
                  <a:t>Максимум</a:t>
                </a:r>
                <a:endParaRPr lang="ru-RU" dirty="0">
                  <a:solidFill>
                    <a:schemeClr val="bg1"/>
                  </a:solidFill>
                  <a:latin typeface="Panton SemiBold" panose="00000700000000000000" pitchFamily="2" charset="-52"/>
                </a:endParaRPr>
              </a:p>
            </p:txBody>
          </p:sp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="" xmlns:a16="http://schemas.microsoft.com/office/drawing/2014/main" id="{2440BF7E-3E9D-44E6-A64B-CB1AF7F0DC03}"/>
                  </a:ext>
                </a:extLst>
              </p:cNvPr>
              <p:cNvSpPr/>
              <p:nvPr/>
            </p:nvSpPr>
            <p:spPr>
              <a:xfrm>
                <a:off x="868776" y="2655539"/>
                <a:ext cx="144016" cy="144016"/>
              </a:xfrm>
              <a:prstGeom prst="roundRect">
                <a:avLst/>
              </a:prstGeom>
              <a:solidFill>
                <a:srgbClr val="89D6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="" xmlns:a16="http://schemas.microsoft.com/office/drawing/2014/main" id="{A8B30947-8FE1-45D5-992F-8CD00B05D2D5}"/>
                  </a:ext>
                </a:extLst>
              </p:cNvPr>
              <p:cNvSpPr/>
              <p:nvPr/>
            </p:nvSpPr>
            <p:spPr>
              <a:xfrm>
                <a:off x="868776" y="2873075"/>
                <a:ext cx="144016" cy="144016"/>
              </a:xfrm>
              <a:prstGeom prst="roundRect">
                <a:avLst/>
              </a:prstGeom>
              <a:solidFill>
                <a:srgbClr val="F85B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9572AF-7888-4EDE-868F-8FDAA91A7E89}"/>
              </a:ext>
            </a:extLst>
          </p:cNvPr>
          <p:cNvSpPr txBox="1"/>
          <p:nvPr/>
        </p:nvSpPr>
        <p:spPr>
          <a:xfrm rot="16200000">
            <a:off x="-553612" y="2709215"/>
            <a:ext cx="29274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89D6F1"/>
                </a:solidFill>
                <a:latin typeface="Panton SemiBold" panose="00000700000000000000" pitchFamily="2" charset="-52"/>
              </a:rPr>
              <a:t>ВСЕ  РЕЗУЛЬТАТЫ  ПРЕДСТАВЛЕНЫ  В  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45989" y="1834205"/>
            <a:ext cx="575800" cy="36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7,6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37" y="2710613"/>
            <a:ext cx="731290" cy="36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30,0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4356" y="3531343"/>
            <a:ext cx="731290" cy="36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prstClr val="white"/>
                </a:solidFill>
              </a:rPr>
              <a:t>59,3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2788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DDE3F7"/>
                </a:solidFill>
              </a:rPr>
              <a:t>Считаете ли Вы, что Ваша </a:t>
            </a:r>
            <a:r>
              <a:rPr lang="ru-RU" sz="2000" b="1" dirty="0" smtClean="0">
                <a:solidFill>
                  <a:srgbClr val="DDE3F7"/>
                </a:solidFill>
              </a:rPr>
              <a:t>документационная нагрузка </a:t>
            </a:r>
            <a:r>
              <a:rPr lang="ru-RU" sz="2000" b="1" dirty="0">
                <a:solidFill>
                  <a:srgbClr val="DDE3F7"/>
                </a:solidFill>
              </a:rPr>
              <a:t>слишком высокая: 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10909"/>
              </p:ext>
            </p:extLst>
          </p:nvPr>
        </p:nvGraphicFramePr>
        <p:xfrm>
          <a:off x="3203848" y="527990"/>
          <a:ext cx="4320480" cy="4481352"/>
        </p:xfrm>
        <a:graphic>
          <a:graphicData uri="http://schemas.openxmlformats.org/drawingml/2006/table">
            <a:tbl>
              <a:tblPr/>
              <a:tblGrid>
                <a:gridCol w="1717114"/>
                <a:gridCol w="2603366"/>
              </a:tblGrid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Сланцевский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Кингисеппский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Приозерский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Волосовский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Выборгский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Волховский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Всеволожский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Кировский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Бокситогорский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Лужский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Лодейнопольский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Сосновоборский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Гатчинский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Киришский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Подпорожский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Тихвинский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Тосненский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9644"/>
                          </a:solidFill>
                          <a:effectLst/>
                          <a:latin typeface="Times New Roman"/>
                        </a:rPr>
                        <a:t>Ломоносовский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9644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9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31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81005" y="1203598"/>
            <a:ext cx="8526462" cy="19280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DDE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rgbClr val="DDE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еализации </a:t>
            </a:r>
            <a:r>
              <a:rPr lang="ru-RU" sz="3200" b="1" dirty="0">
                <a:solidFill>
                  <a:srgbClr val="DDE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гарантий по оптимизации документационной нагрузки на педагогических работников общеобразовательных организаций</a:t>
            </a: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31938"/>
            <a:ext cx="7886700" cy="539750"/>
          </a:xfrm>
        </p:spPr>
        <p:txBody>
          <a:bodyPr>
            <a:normAutofit/>
          </a:bodyPr>
          <a:lstStyle/>
          <a:p>
            <a:pPr algn="ctr" defTabSz="685783" rtl="0"/>
            <a:r>
              <a:rPr lang="ru-RU" sz="2700" b="1" kern="1200" dirty="0">
                <a:solidFill>
                  <a:srgbClr val="243D99"/>
                </a:solidFill>
                <a:latin typeface="Panton Bold"/>
                <a:ea typeface="Panton Bold"/>
                <a:cs typeface="Panton Bold"/>
              </a:rPr>
              <a:t>Задачи организации и проведения ЕГЭ</a:t>
            </a: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0" name="Shape 229"/>
          <p:cNvSpPr txBox="1"/>
          <p:nvPr/>
        </p:nvSpPr>
        <p:spPr>
          <a:xfrm>
            <a:off x="377737" y="3507854"/>
            <a:ext cx="8161369" cy="7325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Panton Bold"/>
                <a:ea typeface="Panton Bold"/>
                <a:cs typeface="Panton Bold"/>
              </a:rPr>
              <a:t> </a:t>
            </a:r>
            <a:endParaRPr lang="ru-RU" sz="2400" b="1" dirty="0">
              <a:solidFill>
                <a:schemeClr val="bg1"/>
              </a:solidFill>
              <a:latin typeface="Panton Bold"/>
              <a:ea typeface="Panton Bold"/>
              <a:cs typeface="Panton Bold"/>
            </a:endParaRPr>
          </a:p>
          <a:p>
            <a:pPr marL="0" indent="0" algn="r"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  <a:latin typeface="Panton Bold"/>
                <a:ea typeface="Panton Bold"/>
                <a:cs typeface="Panton Bold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Периодичность опроса – 1 раз в квартал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:a16="http://schemas.microsoft.com/office/drawing/2014/main" xmlns="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3200" b="1" kern="0" dirty="0" smtClean="0">
                <a:solidFill>
                  <a:srgbClr val="DDE3F7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Цель онлайн-опроса:</a:t>
            </a:r>
            <a:endParaRPr lang="ru-RU" sz="3200" b="1" kern="0" dirty="0">
              <a:solidFill>
                <a:srgbClr val="DDE3F7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23">
            <a:extLst>
              <a:ext uri="{FF2B5EF4-FFF2-40B4-BE49-F238E27FC236}">
                <a16:creationId xmlns:a16="http://schemas.microsoft.com/office/drawing/2014/main" xmlns="" id="{0C26A745-E280-4C54-85DD-B75A1D843E7F}"/>
              </a:ext>
            </a:extLst>
          </p:cNvPr>
          <p:cNvPicPr/>
          <p:nvPr/>
        </p:nvPicPr>
        <p:blipFill>
          <a:blip r:embed="rId3">
            <a:alphaModFix amt="20000"/>
          </a:blip>
          <a:srcRect/>
          <a:stretch/>
        </p:blipFill>
        <p:spPr>
          <a:xfrm>
            <a:off x="2739001" y="746619"/>
            <a:ext cx="5858343" cy="4295463"/>
          </a:xfrm>
          <a:prstGeom prst="rect">
            <a:avLst/>
          </a:prstGeom>
        </p:spPr>
      </p:pic>
      <p:sp>
        <p:nvSpPr>
          <p:cNvPr id="274" name="Shape 274"/>
          <p:cNvSpPr txBox="1">
            <a:spLocks noGrp="1"/>
          </p:cNvSpPr>
          <p:nvPr>
            <p:ph type="title" idx="4294967295"/>
          </p:nvPr>
        </p:nvSpPr>
        <p:spPr>
          <a:xfrm>
            <a:off x="1257300" y="-977900"/>
            <a:ext cx="7886700" cy="46355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 defTabSz="685783" rtl="0"/>
            <a:r>
              <a:rPr lang="ru-RU" sz="2700" b="1" kern="1200" dirty="0">
                <a:solidFill>
                  <a:srgbClr val="243D99"/>
                </a:solidFill>
                <a:latin typeface="Panton Bold"/>
                <a:ea typeface="Panton Bold"/>
                <a:cs typeface="Panton Bold"/>
              </a:rPr>
              <a:t>ПЕРИОДЫ ГИА-2024</a:t>
            </a:r>
            <a:endParaRPr sz="2700" b="1" kern="1200" dirty="0">
              <a:solidFill>
                <a:srgbClr val="243D99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842906" y="2067694"/>
            <a:ext cx="7737917" cy="126957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anton SemiBold"/>
                <a:cs typeface="Times New Roman" panose="02020603050405020304" pitchFamily="18" charset="0"/>
              </a:rPr>
              <a:t>При подведении итогов по муниципальным районам (городскому округу) учтены результаты </a:t>
            </a:r>
            <a:r>
              <a:rPr lang="ru-RU" sz="2600" b="1" dirty="0" smtClean="0">
                <a:solidFill>
                  <a:srgbClr val="89D6F1"/>
                </a:solidFill>
                <a:latin typeface="Times New Roman" panose="02020603050405020304" pitchFamily="18" charset="0"/>
                <a:ea typeface="Panton SemiBold"/>
                <a:cs typeface="Times New Roman" panose="02020603050405020304" pitchFamily="18" charset="0"/>
              </a:rPr>
              <a:t>6493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anton SemiBold"/>
                <a:cs typeface="Times New Roman" panose="02020603050405020304" pitchFamily="18" charset="0"/>
              </a:rPr>
              <a:t> педагогов</a:t>
            </a:r>
            <a:endParaRPr sz="2600" b="1" dirty="0">
              <a:solidFill>
                <a:schemeClr val="bg1"/>
              </a:solidFill>
              <a:latin typeface="Times New Roman" panose="02020603050405020304" pitchFamily="18" charset="0"/>
              <a:ea typeface="Panton SemiBold"/>
              <a:cs typeface="Times New Roman" panose="02020603050405020304" pitchFamily="18" charset="0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2267744" y="3651870"/>
            <a:ext cx="6589879" cy="126957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algn="r"/>
            <a:r>
              <a:rPr lang="ru-RU" sz="2600" b="1" dirty="0" smtClean="0">
                <a:solidFill>
                  <a:srgbClr val="89D6F1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491 педагог </a:t>
            </a:r>
            <a:r>
              <a:rPr lang="ru-RU" sz="2600" b="1" dirty="0" smtClean="0">
                <a:solidFill>
                  <a:srgbClr val="DDE3F7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при заполнении формы не выбрали наименование района из выпадающего списка</a:t>
            </a:r>
            <a:endParaRPr sz="2600" b="1" dirty="0">
              <a:solidFill>
                <a:srgbClr val="DDE3F7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13" name="Shape 516">
            <a:extLst>
              <a:ext uri="{FF2B5EF4-FFF2-40B4-BE49-F238E27FC236}">
                <a16:creationId xmlns:a16="http://schemas.microsoft.com/office/drawing/2014/main" xmlns="" id="{8452733C-FCC6-4738-AD55-A79C9D912564}"/>
              </a:ext>
            </a:extLst>
          </p:cNvPr>
          <p:cNvSpPr txBox="1">
            <a:spLocks/>
          </p:cNvSpPr>
          <p:nvPr/>
        </p:nvSpPr>
        <p:spPr>
          <a:xfrm>
            <a:off x="352425" y="319405"/>
            <a:ext cx="8972103" cy="1425977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3200" kern="0" dirty="0" smtClean="0">
                <a:solidFill>
                  <a:srgbClr val="DDE3F7"/>
                </a:solidFill>
                <a:latin typeface="Times New Roman" panose="02020603050405020304" pitchFamily="18" charset="0"/>
                <a:ea typeface="Panton"/>
                <a:cs typeface="Times New Roman" panose="02020603050405020304" pitchFamily="18" charset="0"/>
              </a:rPr>
              <a:t>В опросе приняли участие </a:t>
            </a:r>
            <a:r>
              <a:rPr lang="ru-RU" sz="3200" b="1" dirty="0">
                <a:solidFill>
                  <a:srgbClr val="89D6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6974</a:t>
            </a:r>
            <a:r>
              <a:rPr lang="ru-RU" sz="3200" dirty="0">
                <a:solidFill>
                  <a:srgbClr val="DDE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педагога, что составило </a:t>
            </a:r>
            <a:r>
              <a:rPr lang="ru-RU" sz="3200" b="1" dirty="0">
                <a:solidFill>
                  <a:srgbClr val="89D6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45,3%</a:t>
            </a:r>
            <a:r>
              <a:rPr lang="ru-RU" sz="3200" dirty="0">
                <a:solidFill>
                  <a:srgbClr val="DDE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общей численности педагогических работников региона</a:t>
            </a:r>
            <a:endParaRPr lang="ru-RU" sz="3200" kern="0" dirty="0">
              <a:solidFill>
                <a:srgbClr val="DDE3F7"/>
              </a:solidFill>
              <a:latin typeface="Times New Roman" panose="02020603050405020304" pitchFamily="18" charset="0"/>
              <a:ea typeface="Panto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52426" y="1203598"/>
            <a:ext cx="4187678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начальной школы:</a:t>
            </a:r>
          </a:p>
          <a:p>
            <a:pPr marL="0" indent="0">
              <a:buNone/>
            </a:pPr>
            <a:endParaRPr lang="ru-RU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1 512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участников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lvl="0"/>
            <a:endParaRPr lang="ru-RU" sz="24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31938"/>
            <a:ext cx="7886700" cy="539750"/>
          </a:xfrm>
        </p:spPr>
        <p:txBody>
          <a:bodyPr>
            <a:normAutofit/>
          </a:bodyPr>
          <a:lstStyle/>
          <a:p>
            <a:pPr algn="ctr" defTabSz="685783" rtl="0"/>
            <a:r>
              <a:rPr lang="ru-RU" sz="2700" b="1" kern="1200" dirty="0">
                <a:solidFill>
                  <a:srgbClr val="243D99"/>
                </a:solidFill>
                <a:latin typeface="Panton Bold"/>
                <a:ea typeface="Panton Bold"/>
                <a:cs typeface="Panton Bold"/>
              </a:rPr>
              <a:t>Задачи организации и проведения ЕГЭ</a:t>
            </a: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:a16="http://schemas.microsoft.com/office/drawing/2014/main" xmlns="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3200" b="1" dirty="0" smtClean="0">
                <a:solidFill>
                  <a:srgbClr val="DDE3F7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Статистика участия педагогов в опросе </a:t>
            </a:r>
            <a:endParaRPr lang="ru-RU" sz="3200" kern="0" dirty="0">
              <a:solidFill>
                <a:srgbClr val="DDE3F7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4572000" y="1275606"/>
            <a:ext cx="439155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Педагоги-предметники, иные работники: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5 462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участника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24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952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347864" y="4208720"/>
            <a:ext cx="5581032" cy="470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Shape 516">
            <a:extLst>
              <a:ext uri="{FF2B5EF4-FFF2-40B4-BE49-F238E27FC236}">
                <a16:creationId xmlns:a16="http://schemas.microsoft.com/office/drawing/2014/main" xmlns="" id="{DBF41B85-EE88-4019-B598-16E6AA613A06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468047" cy="596160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2800" b="1" kern="0" dirty="0" smtClean="0">
                <a:solidFill>
                  <a:srgbClr val="DDE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в разрезе муниципальных районов: более 65%:</a:t>
            </a:r>
            <a:endParaRPr lang="ru-RU" sz="2800" b="1" kern="0" dirty="0">
              <a:solidFill>
                <a:srgbClr val="DDE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8142D8C-6103-488F-8536-348F0003B3A7}"/>
              </a:ext>
            </a:extLst>
          </p:cNvPr>
          <p:cNvGrpSpPr/>
          <p:nvPr/>
        </p:nvGrpSpPr>
        <p:grpSpPr>
          <a:xfrm>
            <a:off x="323528" y="1218376"/>
            <a:ext cx="8568952" cy="2815085"/>
            <a:chOff x="562421" y="1865443"/>
            <a:chExt cx="3301637" cy="2880843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xmlns="" id="{0A4B0508-48D2-411D-80EA-FD983F07BBDC}"/>
                </a:ext>
              </a:extLst>
            </p:cNvPr>
            <p:cNvSpPr/>
            <p:nvPr/>
          </p:nvSpPr>
          <p:spPr>
            <a:xfrm>
              <a:off x="1609181" y="2489822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xmlns="" id="{DCB68B70-7916-47D0-86C1-2D4D7885BB06}"/>
                </a:ext>
              </a:extLst>
            </p:cNvPr>
            <p:cNvSpPr/>
            <p:nvPr/>
          </p:nvSpPr>
          <p:spPr>
            <a:xfrm>
              <a:off x="564121" y="2489822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5C28C93-FA41-4A4D-9F97-D2EE45B06EA3}"/>
                </a:ext>
              </a:extLst>
            </p:cNvPr>
            <p:cNvSpPr txBox="1"/>
            <p:nvPr/>
          </p:nvSpPr>
          <p:spPr>
            <a:xfrm>
              <a:off x="642707" y="2589446"/>
              <a:ext cx="2431020" cy="3796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400" dirty="0" err="1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Тосненский</a:t>
              </a:r>
              <a:r>
                <a:rPr lang="ru-RU" sz="2400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 район</a:t>
              </a:r>
              <a:endParaRPr lang="ru-RU" sz="2400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xmlns="" id="{285D1D4D-05B4-4743-BB90-29B1B7AAD6C3}"/>
                </a:ext>
              </a:extLst>
            </p:cNvPr>
            <p:cNvSpPr/>
            <p:nvPr/>
          </p:nvSpPr>
          <p:spPr>
            <a:xfrm>
              <a:off x="1609181" y="3085871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xmlns="" id="{0B2522D3-D59C-4272-8AF7-83D85B995E6D}"/>
                </a:ext>
              </a:extLst>
            </p:cNvPr>
            <p:cNvSpPr/>
            <p:nvPr/>
          </p:nvSpPr>
          <p:spPr>
            <a:xfrm>
              <a:off x="564121" y="3085871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010DEF61-CDAA-42C7-B497-8CB8AB4BA7C3}"/>
                </a:ext>
              </a:extLst>
            </p:cNvPr>
            <p:cNvSpPr txBox="1"/>
            <p:nvPr/>
          </p:nvSpPr>
          <p:spPr>
            <a:xfrm>
              <a:off x="622796" y="3185496"/>
              <a:ext cx="2455901" cy="3796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400" dirty="0" err="1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Бокситогорский</a:t>
              </a:r>
              <a:r>
                <a:rPr lang="ru-RU" sz="2400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 район</a:t>
              </a:r>
              <a:endParaRPr lang="ru-RU" sz="2400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xmlns="" id="{E55C32E7-B111-433D-BCC5-BC50528B4961}"/>
                </a:ext>
              </a:extLst>
            </p:cNvPr>
            <p:cNvSpPr/>
            <p:nvPr/>
          </p:nvSpPr>
          <p:spPr>
            <a:xfrm>
              <a:off x="1607481" y="3681921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xmlns="" id="{6A68E0D6-5406-4266-B4BF-3DFB821CDBE6}"/>
                </a:ext>
              </a:extLst>
            </p:cNvPr>
            <p:cNvSpPr/>
            <p:nvPr/>
          </p:nvSpPr>
          <p:spPr>
            <a:xfrm>
              <a:off x="562421" y="3681921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3C1DEA9-92DC-40C8-A5CF-C300E56CDE6E}"/>
                </a:ext>
              </a:extLst>
            </p:cNvPr>
            <p:cNvSpPr txBox="1"/>
            <p:nvPr/>
          </p:nvSpPr>
          <p:spPr>
            <a:xfrm>
              <a:off x="622796" y="3761564"/>
              <a:ext cx="2427920" cy="3796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Тихвинский район</a:t>
              </a:r>
              <a:endParaRPr lang="ru-RU" sz="2400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xmlns="" id="{D19668C5-71C3-47F2-B2CC-97A9BD19D17B}"/>
                </a:ext>
              </a:extLst>
            </p:cNvPr>
            <p:cNvSpPr/>
            <p:nvPr/>
          </p:nvSpPr>
          <p:spPr>
            <a:xfrm>
              <a:off x="1616880" y="1865443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xmlns="" id="{5F25FCA7-4037-41F6-99CC-038F64042F5F}"/>
                </a:ext>
              </a:extLst>
            </p:cNvPr>
            <p:cNvSpPr/>
            <p:nvPr/>
          </p:nvSpPr>
          <p:spPr>
            <a:xfrm>
              <a:off x="564121" y="1914982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457556AF-BDD3-459E-8F3F-416D8AFF7F1F}"/>
                </a:ext>
              </a:extLst>
            </p:cNvPr>
            <p:cNvSpPr txBox="1"/>
            <p:nvPr/>
          </p:nvSpPr>
          <p:spPr>
            <a:xfrm>
              <a:off x="622796" y="2014607"/>
              <a:ext cx="2256563" cy="3796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400" b="1" dirty="0" err="1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Кингисеппский</a:t>
              </a:r>
              <a:r>
                <a:rPr lang="ru-RU" sz="2400" b="1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 район</a:t>
              </a:r>
              <a:endParaRPr lang="ru-RU" sz="2400" b="1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689A3DC7-2CBE-441D-A07F-9010BA8BDDA5}"/>
                </a:ext>
              </a:extLst>
            </p:cNvPr>
            <p:cNvSpPr txBox="1"/>
            <p:nvPr/>
          </p:nvSpPr>
          <p:spPr>
            <a:xfrm>
              <a:off x="3091648" y="2034108"/>
              <a:ext cx="763011" cy="3377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</a:rPr>
                <a:t> 78%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C55C00E9-6F83-4DE2-BA17-B504981F4B48}"/>
                </a:ext>
              </a:extLst>
            </p:cNvPr>
            <p:cNvSpPr txBox="1"/>
            <p:nvPr/>
          </p:nvSpPr>
          <p:spPr>
            <a:xfrm>
              <a:off x="3091648" y="2594519"/>
              <a:ext cx="763011" cy="3487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</a:rPr>
                <a:t>77,9%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3A365002-4430-49D7-90FD-02513DE43ADE}"/>
                </a:ext>
              </a:extLst>
            </p:cNvPr>
            <p:cNvSpPr txBox="1"/>
            <p:nvPr/>
          </p:nvSpPr>
          <p:spPr>
            <a:xfrm>
              <a:off x="3091648" y="3192663"/>
              <a:ext cx="763011" cy="3487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800" b="1" dirty="0">
                  <a:solidFill>
                    <a:schemeClr val="bg1"/>
                  </a:solidFill>
                </a:rPr>
                <a:t>7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7,6%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6E387F73-C85C-4C01-A6A5-A225C83244F6}"/>
                </a:ext>
              </a:extLst>
            </p:cNvPr>
            <p:cNvSpPr txBox="1"/>
            <p:nvPr/>
          </p:nvSpPr>
          <p:spPr>
            <a:xfrm>
              <a:off x="3091648" y="3790871"/>
              <a:ext cx="763011" cy="32103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</a:rPr>
                <a:t>68,3%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xmlns="" id="{7FD040B0-BF8B-43E6-BD04-4F6B998CE560}"/>
                </a:ext>
              </a:extLst>
            </p:cNvPr>
            <p:cNvSpPr/>
            <p:nvPr/>
          </p:nvSpPr>
          <p:spPr>
            <a:xfrm>
              <a:off x="1607481" y="4270036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xmlns="" id="{03315EC1-DC89-4F0E-AC6E-37EC3C724C86}"/>
                </a:ext>
              </a:extLst>
            </p:cNvPr>
            <p:cNvSpPr/>
            <p:nvPr/>
          </p:nvSpPr>
          <p:spPr>
            <a:xfrm>
              <a:off x="562421" y="4270036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0738F831-E789-4B51-B145-71E3C0B9D2CD}"/>
                </a:ext>
              </a:extLst>
            </p:cNvPr>
            <p:cNvSpPr txBox="1"/>
            <p:nvPr/>
          </p:nvSpPr>
          <p:spPr>
            <a:xfrm>
              <a:off x="613074" y="4320375"/>
              <a:ext cx="2427920" cy="3796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Ломоносовский район</a:t>
              </a:r>
              <a:endParaRPr lang="ru-RU" sz="2400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497FBF10-82EE-4701-9878-AC879F70EA10}"/>
                </a:ext>
              </a:extLst>
            </p:cNvPr>
            <p:cNvSpPr txBox="1"/>
            <p:nvPr/>
          </p:nvSpPr>
          <p:spPr>
            <a:xfrm>
              <a:off x="3091648" y="4378987"/>
              <a:ext cx="763011" cy="32103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</a:rPr>
                <a:t>66,8%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Прямоугольник: скругленные углы 84">
            <a:extLst>
              <a:ext uri="{FF2B5EF4-FFF2-40B4-BE49-F238E27FC236}">
                <a16:creationId xmlns:a16="http://schemas.microsoft.com/office/drawing/2014/main" xmlns="" id="{5F25FCA7-4037-41F6-99CC-038F64042F5F}"/>
              </a:ext>
            </a:extLst>
          </p:cNvPr>
          <p:cNvSpPr/>
          <p:nvPr/>
        </p:nvSpPr>
        <p:spPr>
          <a:xfrm>
            <a:off x="321997" y="4208721"/>
            <a:ext cx="6565797" cy="470210"/>
          </a:xfrm>
          <a:prstGeom prst="roundRect">
            <a:avLst/>
          </a:prstGeom>
          <a:solidFill>
            <a:srgbClr val="479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2400" b="1" dirty="0" err="1" smtClean="0"/>
              <a:t>Волосовский</a:t>
            </a:r>
            <a:r>
              <a:rPr lang="ru-RU" sz="2400" b="1" dirty="0" smtClean="0"/>
              <a:t> район</a:t>
            </a:r>
            <a:endParaRPr lang="ru-RU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89A3DC7-2CBE-441D-A07F-9010BA8BDDA5}"/>
              </a:ext>
            </a:extLst>
          </p:cNvPr>
          <p:cNvSpPr txBox="1"/>
          <p:nvPr/>
        </p:nvSpPr>
        <p:spPr>
          <a:xfrm>
            <a:off x="6923386" y="4328682"/>
            <a:ext cx="1897086" cy="3902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 65,4%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516">
            <a:extLst>
              <a:ext uri="{FF2B5EF4-FFF2-40B4-BE49-F238E27FC236}">
                <a16:creationId xmlns:a16="http://schemas.microsoft.com/office/drawing/2014/main" xmlns="" id="{DBF41B85-EE88-4019-B598-16E6AA613A06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2800" b="1" kern="0" dirty="0" smtClean="0">
                <a:solidFill>
                  <a:srgbClr val="DDE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в разрезе муниципальных районов (городского округа) более 50%</a:t>
            </a:r>
            <a:endParaRPr lang="ru-RU" sz="2800" b="1" kern="0" dirty="0">
              <a:solidFill>
                <a:srgbClr val="DDE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8142D8C-6103-488F-8536-348F0003B3A7}"/>
              </a:ext>
            </a:extLst>
          </p:cNvPr>
          <p:cNvGrpSpPr/>
          <p:nvPr/>
        </p:nvGrpSpPr>
        <p:grpSpPr>
          <a:xfrm>
            <a:off x="539552" y="1275607"/>
            <a:ext cx="8280920" cy="3330492"/>
            <a:chOff x="562421" y="2489822"/>
            <a:chExt cx="3293938" cy="2308100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xmlns="" id="{0A4B0508-48D2-411D-80EA-FD983F07BBDC}"/>
                </a:ext>
              </a:extLst>
            </p:cNvPr>
            <p:cNvSpPr/>
            <p:nvPr/>
          </p:nvSpPr>
          <p:spPr>
            <a:xfrm>
              <a:off x="1609181" y="2489822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xmlns="" id="{DCB68B70-7916-47D0-86C1-2D4D7885BB06}"/>
                </a:ext>
              </a:extLst>
            </p:cNvPr>
            <p:cNvSpPr/>
            <p:nvPr/>
          </p:nvSpPr>
          <p:spPr>
            <a:xfrm>
              <a:off x="564121" y="2489822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5C28C93-FA41-4A4D-9F97-D2EE45B06EA3}"/>
                </a:ext>
              </a:extLst>
            </p:cNvPr>
            <p:cNvSpPr txBox="1"/>
            <p:nvPr/>
          </p:nvSpPr>
          <p:spPr>
            <a:xfrm>
              <a:off x="642707" y="2589446"/>
              <a:ext cx="2431020" cy="3796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Лужский район</a:t>
              </a:r>
              <a:endParaRPr lang="ru-RU" sz="2400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xmlns="" id="{285D1D4D-05B4-4743-BB90-29B1B7AAD6C3}"/>
                </a:ext>
              </a:extLst>
            </p:cNvPr>
            <p:cNvSpPr/>
            <p:nvPr/>
          </p:nvSpPr>
          <p:spPr>
            <a:xfrm>
              <a:off x="1609181" y="3085871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xmlns="" id="{0B2522D3-D59C-4272-8AF7-83D85B995E6D}"/>
                </a:ext>
              </a:extLst>
            </p:cNvPr>
            <p:cNvSpPr/>
            <p:nvPr/>
          </p:nvSpPr>
          <p:spPr>
            <a:xfrm>
              <a:off x="564121" y="3085871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010DEF61-CDAA-42C7-B497-8CB8AB4BA7C3}"/>
                </a:ext>
              </a:extLst>
            </p:cNvPr>
            <p:cNvSpPr txBox="1"/>
            <p:nvPr/>
          </p:nvSpPr>
          <p:spPr>
            <a:xfrm>
              <a:off x="622796" y="3185496"/>
              <a:ext cx="2455901" cy="3796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400" dirty="0" err="1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Волховский</a:t>
              </a:r>
              <a:r>
                <a:rPr lang="ru-RU" sz="2400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 район</a:t>
              </a:r>
              <a:endParaRPr lang="ru-RU" sz="2400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xmlns="" id="{E55C32E7-B111-433D-BCC5-BC50528B4961}"/>
                </a:ext>
              </a:extLst>
            </p:cNvPr>
            <p:cNvSpPr/>
            <p:nvPr/>
          </p:nvSpPr>
          <p:spPr>
            <a:xfrm>
              <a:off x="1607481" y="3681921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xmlns="" id="{6A68E0D6-5406-4266-B4BF-3DFB821CDBE6}"/>
                </a:ext>
              </a:extLst>
            </p:cNvPr>
            <p:cNvSpPr/>
            <p:nvPr/>
          </p:nvSpPr>
          <p:spPr>
            <a:xfrm>
              <a:off x="562421" y="3681921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3C1DEA9-92DC-40C8-A5CF-C300E56CDE6E}"/>
                </a:ext>
              </a:extLst>
            </p:cNvPr>
            <p:cNvSpPr txBox="1"/>
            <p:nvPr/>
          </p:nvSpPr>
          <p:spPr>
            <a:xfrm>
              <a:off x="642707" y="3781547"/>
              <a:ext cx="2427920" cy="3796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400" dirty="0" err="1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Сосновоборский</a:t>
              </a:r>
              <a:r>
                <a:rPr lang="ru-RU" sz="2400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 городской округ</a:t>
              </a:r>
              <a:endParaRPr lang="ru-RU" sz="2400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C55C00E9-6F83-4DE2-BA17-B504981F4B48}"/>
                </a:ext>
              </a:extLst>
            </p:cNvPr>
            <p:cNvSpPr txBox="1"/>
            <p:nvPr/>
          </p:nvSpPr>
          <p:spPr>
            <a:xfrm>
              <a:off x="3091648" y="2594519"/>
              <a:ext cx="763011" cy="3487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</a:rPr>
                <a:t>63,3%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3A365002-4430-49D7-90FD-02513DE43ADE}"/>
                </a:ext>
              </a:extLst>
            </p:cNvPr>
            <p:cNvSpPr txBox="1"/>
            <p:nvPr/>
          </p:nvSpPr>
          <p:spPr>
            <a:xfrm>
              <a:off x="3091648" y="3192663"/>
              <a:ext cx="763011" cy="3487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</a:rPr>
                <a:t>62,2%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6E387F73-C85C-4C01-A6A5-A225C83244F6}"/>
                </a:ext>
              </a:extLst>
            </p:cNvPr>
            <p:cNvSpPr txBox="1"/>
            <p:nvPr/>
          </p:nvSpPr>
          <p:spPr>
            <a:xfrm>
              <a:off x="3091648" y="3790871"/>
              <a:ext cx="763011" cy="3377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</a:rPr>
                <a:t>54,5%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xmlns="" id="{7FD040B0-BF8B-43E6-BD04-4F6B998CE560}"/>
                </a:ext>
              </a:extLst>
            </p:cNvPr>
            <p:cNvSpPr/>
            <p:nvPr/>
          </p:nvSpPr>
          <p:spPr>
            <a:xfrm>
              <a:off x="1607481" y="4270036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xmlns="" id="{03315EC1-DC89-4F0E-AC6E-37EC3C724C86}"/>
                </a:ext>
              </a:extLst>
            </p:cNvPr>
            <p:cNvSpPr/>
            <p:nvPr/>
          </p:nvSpPr>
          <p:spPr>
            <a:xfrm>
              <a:off x="562421" y="4270036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0738F831-E789-4B51-B145-71E3C0B9D2CD}"/>
                </a:ext>
              </a:extLst>
            </p:cNvPr>
            <p:cNvSpPr txBox="1"/>
            <p:nvPr/>
          </p:nvSpPr>
          <p:spPr>
            <a:xfrm>
              <a:off x="642707" y="4418277"/>
              <a:ext cx="2427920" cy="3796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Гатчинский район</a:t>
              </a:r>
              <a:endParaRPr lang="ru-RU" sz="2400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497FBF10-82EE-4701-9878-AC879F70EA10}"/>
                </a:ext>
              </a:extLst>
            </p:cNvPr>
            <p:cNvSpPr txBox="1"/>
            <p:nvPr/>
          </p:nvSpPr>
          <p:spPr>
            <a:xfrm>
              <a:off x="3091648" y="4378987"/>
              <a:ext cx="763011" cy="3377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</a:rPr>
                <a:t>52%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4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3266989" y="4197535"/>
            <a:ext cx="5581032" cy="470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Shape 516">
            <a:extLst>
              <a:ext uri="{FF2B5EF4-FFF2-40B4-BE49-F238E27FC236}">
                <a16:creationId xmlns:a16="http://schemas.microsoft.com/office/drawing/2014/main" xmlns="" id="{DBF41B85-EE88-4019-B598-16E6AA613A06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2800" b="1" kern="0" dirty="0" smtClean="0">
                <a:solidFill>
                  <a:srgbClr val="DDE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в разрезе муниципальных районов </a:t>
            </a:r>
            <a:endParaRPr lang="ru-RU" sz="2800" b="1" kern="0" dirty="0">
              <a:solidFill>
                <a:srgbClr val="DDE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2800" b="1" kern="0" dirty="0">
                <a:solidFill>
                  <a:srgbClr val="DDE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kern="0" dirty="0" smtClean="0">
                <a:solidFill>
                  <a:srgbClr val="DDE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енее 50%</a:t>
            </a:r>
            <a:endParaRPr lang="ru-RU" sz="2800" b="1" kern="0" dirty="0">
              <a:solidFill>
                <a:srgbClr val="DDE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8142D8C-6103-488F-8536-348F0003B3A7}"/>
              </a:ext>
            </a:extLst>
          </p:cNvPr>
          <p:cNvGrpSpPr/>
          <p:nvPr/>
        </p:nvGrpSpPr>
        <p:grpSpPr>
          <a:xfrm>
            <a:off x="366187" y="1218377"/>
            <a:ext cx="8454285" cy="2815084"/>
            <a:chOff x="562421" y="1865443"/>
            <a:chExt cx="3301637" cy="2880843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xmlns="" id="{0A4B0508-48D2-411D-80EA-FD983F07BBDC}"/>
                </a:ext>
              </a:extLst>
            </p:cNvPr>
            <p:cNvSpPr/>
            <p:nvPr/>
          </p:nvSpPr>
          <p:spPr>
            <a:xfrm>
              <a:off x="1609181" y="2489822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xmlns="" id="{DCB68B70-7916-47D0-86C1-2D4D7885BB06}"/>
                </a:ext>
              </a:extLst>
            </p:cNvPr>
            <p:cNvSpPr/>
            <p:nvPr/>
          </p:nvSpPr>
          <p:spPr>
            <a:xfrm>
              <a:off x="564121" y="2489822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5C28C93-FA41-4A4D-9F97-D2EE45B06EA3}"/>
                </a:ext>
              </a:extLst>
            </p:cNvPr>
            <p:cNvSpPr txBox="1"/>
            <p:nvPr/>
          </p:nvSpPr>
          <p:spPr>
            <a:xfrm>
              <a:off x="625582" y="2538124"/>
              <a:ext cx="2431020" cy="3796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Выборгский район</a:t>
              </a:r>
              <a:endParaRPr lang="ru-RU" sz="2400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xmlns="" id="{285D1D4D-05B4-4743-BB90-29B1B7AAD6C3}"/>
                </a:ext>
              </a:extLst>
            </p:cNvPr>
            <p:cNvSpPr/>
            <p:nvPr/>
          </p:nvSpPr>
          <p:spPr>
            <a:xfrm>
              <a:off x="1609181" y="3085871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xmlns="" id="{0B2522D3-D59C-4272-8AF7-83D85B995E6D}"/>
                </a:ext>
              </a:extLst>
            </p:cNvPr>
            <p:cNvSpPr/>
            <p:nvPr/>
          </p:nvSpPr>
          <p:spPr>
            <a:xfrm>
              <a:off x="564121" y="3085871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010DEF61-CDAA-42C7-B497-8CB8AB4BA7C3}"/>
                </a:ext>
              </a:extLst>
            </p:cNvPr>
            <p:cNvSpPr txBox="1"/>
            <p:nvPr/>
          </p:nvSpPr>
          <p:spPr>
            <a:xfrm>
              <a:off x="602004" y="3134172"/>
              <a:ext cx="2455901" cy="3796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Приозерский район</a:t>
              </a:r>
              <a:endParaRPr lang="ru-RU" sz="2400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xmlns="" id="{E55C32E7-B111-433D-BCC5-BC50528B4961}"/>
                </a:ext>
              </a:extLst>
            </p:cNvPr>
            <p:cNvSpPr/>
            <p:nvPr/>
          </p:nvSpPr>
          <p:spPr>
            <a:xfrm>
              <a:off x="1607481" y="3681921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xmlns="" id="{6A68E0D6-5406-4266-B4BF-3DFB821CDBE6}"/>
                </a:ext>
              </a:extLst>
            </p:cNvPr>
            <p:cNvSpPr/>
            <p:nvPr/>
          </p:nvSpPr>
          <p:spPr>
            <a:xfrm>
              <a:off x="562421" y="3681921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3C1DEA9-92DC-40C8-A5CF-C300E56CDE6E}"/>
                </a:ext>
              </a:extLst>
            </p:cNvPr>
            <p:cNvSpPr txBox="1"/>
            <p:nvPr/>
          </p:nvSpPr>
          <p:spPr>
            <a:xfrm>
              <a:off x="622796" y="3730223"/>
              <a:ext cx="2427920" cy="3796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400" dirty="0" err="1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Сланцевский</a:t>
              </a:r>
              <a:r>
                <a:rPr lang="ru-RU" sz="2400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 район</a:t>
              </a:r>
              <a:endParaRPr lang="ru-RU" sz="2400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xmlns="" id="{D19668C5-71C3-47F2-B2CC-97A9BD19D17B}"/>
                </a:ext>
              </a:extLst>
            </p:cNvPr>
            <p:cNvSpPr/>
            <p:nvPr/>
          </p:nvSpPr>
          <p:spPr>
            <a:xfrm>
              <a:off x="1616880" y="1865443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xmlns="" id="{5F25FCA7-4037-41F6-99CC-038F64042F5F}"/>
                </a:ext>
              </a:extLst>
            </p:cNvPr>
            <p:cNvSpPr/>
            <p:nvPr/>
          </p:nvSpPr>
          <p:spPr>
            <a:xfrm>
              <a:off x="564121" y="1914982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457556AF-BDD3-459E-8F3F-416D8AFF7F1F}"/>
                </a:ext>
              </a:extLst>
            </p:cNvPr>
            <p:cNvSpPr txBox="1"/>
            <p:nvPr/>
          </p:nvSpPr>
          <p:spPr>
            <a:xfrm>
              <a:off x="609572" y="1992258"/>
              <a:ext cx="2256563" cy="3796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400" b="1" dirty="0" err="1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Киришский</a:t>
              </a:r>
              <a:r>
                <a:rPr lang="ru-RU" sz="2400" b="1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 район</a:t>
              </a:r>
              <a:endParaRPr lang="ru-RU" sz="2400" b="1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689A3DC7-2CBE-441D-A07F-9010BA8BDDA5}"/>
                </a:ext>
              </a:extLst>
            </p:cNvPr>
            <p:cNvSpPr txBox="1"/>
            <p:nvPr/>
          </p:nvSpPr>
          <p:spPr>
            <a:xfrm>
              <a:off x="3091648" y="2034108"/>
              <a:ext cx="763011" cy="3377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</a:rPr>
                <a:t> 49,1%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C55C00E9-6F83-4DE2-BA17-B504981F4B48}"/>
                </a:ext>
              </a:extLst>
            </p:cNvPr>
            <p:cNvSpPr txBox="1"/>
            <p:nvPr/>
          </p:nvSpPr>
          <p:spPr>
            <a:xfrm>
              <a:off x="3091648" y="2594519"/>
              <a:ext cx="763011" cy="3487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</a:rPr>
                <a:t>34,4%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3A365002-4430-49D7-90FD-02513DE43ADE}"/>
                </a:ext>
              </a:extLst>
            </p:cNvPr>
            <p:cNvSpPr txBox="1"/>
            <p:nvPr/>
          </p:nvSpPr>
          <p:spPr>
            <a:xfrm>
              <a:off x="3091648" y="3192663"/>
              <a:ext cx="763011" cy="3487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</a:rPr>
                <a:t>33,6%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6E387F73-C85C-4C01-A6A5-A225C83244F6}"/>
                </a:ext>
              </a:extLst>
            </p:cNvPr>
            <p:cNvSpPr txBox="1"/>
            <p:nvPr/>
          </p:nvSpPr>
          <p:spPr>
            <a:xfrm>
              <a:off x="3091648" y="3790871"/>
              <a:ext cx="763011" cy="3377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</a:rPr>
                <a:t>32,6%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xmlns="" id="{7FD040B0-BF8B-43E6-BD04-4F6B998CE560}"/>
                </a:ext>
              </a:extLst>
            </p:cNvPr>
            <p:cNvSpPr/>
            <p:nvPr/>
          </p:nvSpPr>
          <p:spPr>
            <a:xfrm>
              <a:off x="1607481" y="4270036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xmlns="" id="{03315EC1-DC89-4F0E-AC6E-37EC3C724C86}"/>
                </a:ext>
              </a:extLst>
            </p:cNvPr>
            <p:cNvSpPr/>
            <p:nvPr/>
          </p:nvSpPr>
          <p:spPr>
            <a:xfrm>
              <a:off x="562421" y="4270036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0738F831-E789-4B51-B145-71E3C0B9D2CD}"/>
                </a:ext>
              </a:extLst>
            </p:cNvPr>
            <p:cNvSpPr txBox="1"/>
            <p:nvPr/>
          </p:nvSpPr>
          <p:spPr>
            <a:xfrm>
              <a:off x="602004" y="4318338"/>
              <a:ext cx="2427920" cy="37964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400" dirty="0" err="1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Лодейнопольский</a:t>
              </a:r>
              <a:r>
                <a:rPr lang="ru-RU" sz="2400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 район</a:t>
              </a:r>
              <a:endParaRPr lang="ru-RU" sz="2400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497FBF10-82EE-4701-9878-AC879F70EA10}"/>
                </a:ext>
              </a:extLst>
            </p:cNvPr>
            <p:cNvSpPr txBox="1"/>
            <p:nvPr/>
          </p:nvSpPr>
          <p:spPr>
            <a:xfrm>
              <a:off x="3091648" y="4378987"/>
              <a:ext cx="763011" cy="3377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</a:rPr>
                <a:t>31,7%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Прямоугольник: скругленные углы 84">
            <a:extLst>
              <a:ext uri="{FF2B5EF4-FFF2-40B4-BE49-F238E27FC236}">
                <a16:creationId xmlns:a16="http://schemas.microsoft.com/office/drawing/2014/main" xmlns="" id="{5F25FCA7-4037-41F6-99CC-038F64042F5F}"/>
              </a:ext>
            </a:extLst>
          </p:cNvPr>
          <p:cNvSpPr/>
          <p:nvPr/>
        </p:nvSpPr>
        <p:spPr>
          <a:xfrm>
            <a:off x="366187" y="4197535"/>
            <a:ext cx="6565797" cy="470210"/>
          </a:xfrm>
          <a:prstGeom prst="roundRect">
            <a:avLst/>
          </a:prstGeom>
          <a:solidFill>
            <a:srgbClr val="479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2400" b="1" dirty="0" err="1" smtClean="0"/>
              <a:t>Подпорожский</a:t>
            </a:r>
            <a:r>
              <a:rPr lang="ru-RU" sz="2400" b="1" dirty="0" smtClean="0"/>
              <a:t> район</a:t>
            </a:r>
            <a:endParaRPr lang="ru-RU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55C00E9-6F83-4DE2-BA17-B504981F4B48}"/>
              </a:ext>
            </a:extLst>
          </p:cNvPr>
          <p:cNvSpPr txBox="1"/>
          <p:nvPr/>
        </p:nvSpPr>
        <p:spPr>
          <a:xfrm>
            <a:off x="6871090" y="4237522"/>
            <a:ext cx="1918200" cy="3902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31 %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516">
            <a:extLst>
              <a:ext uri="{FF2B5EF4-FFF2-40B4-BE49-F238E27FC236}">
                <a16:creationId xmlns:a16="http://schemas.microsoft.com/office/drawing/2014/main" xmlns="" id="{DBF41B85-EE88-4019-B598-16E6AA613A06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2800" b="1" kern="0" dirty="0" smtClean="0">
                <a:solidFill>
                  <a:srgbClr val="DDE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в разрезе муниципальных районов</a:t>
            </a:r>
          </a:p>
          <a:p>
            <a:pPr algn="ctr" defTabSz="914400"/>
            <a:r>
              <a:rPr lang="ru-RU" sz="2800" b="1" kern="0" dirty="0">
                <a:solidFill>
                  <a:srgbClr val="DDE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kern="0" dirty="0" smtClean="0">
                <a:solidFill>
                  <a:srgbClr val="DDE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енее 30 %</a:t>
            </a:r>
            <a:endParaRPr lang="ru-RU" sz="2800" b="1" kern="0" dirty="0">
              <a:solidFill>
                <a:srgbClr val="DDE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8142D8C-6103-488F-8536-348F0003B3A7}"/>
              </a:ext>
            </a:extLst>
          </p:cNvPr>
          <p:cNvGrpSpPr/>
          <p:nvPr/>
        </p:nvGrpSpPr>
        <p:grpSpPr>
          <a:xfrm>
            <a:off x="579409" y="1470987"/>
            <a:ext cx="8187281" cy="2824485"/>
            <a:chOff x="564121" y="2481927"/>
            <a:chExt cx="3292937" cy="1080194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xmlns="" id="{0A4B0508-48D2-411D-80EA-FD983F07BBDC}"/>
                </a:ext>
              </a:extLst>
            </p:cNvPr>
            <p:cNvSpPr/>
            <p:nvPr/>
          </p:nvSpPr>
          <p:spPr>
            <a:xfrm>
              <a:off x="1609880" y="2481927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xmlns="" id="{DCB68B70-7916-47D0-86C1-2D4D7885BB06}"/>
                </a:ext>
              </a:extLst>
            </p:cNvPr>
            <p:cNvSpPr/>
            <p:nvPr/>
          </p:nvSpPr>
          <p:spPr>
            <a:xfrm>
              <a:off x="564121" y="2489822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5C28C93-FA41-4A4D-9F97-D2EE45B06EA3}"/>
                </a:ext>
              </a:extLst>
            </p:cNvPr>
            <p:cNvSpPr txBox="1"/>
            <p:nvPr/>
          </p:nvSpPr>
          <p:spPr>
            <a:xfrm>
              <a:off x="642707" y="2589446"/>
              <a:ext cx="2431020" cy="19127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Всеволожский район</a:t>
              </a:r>
              <a:endParaRPr lang="ru-RU" sz="2800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xmlns="" id="{285D1D4D-05B4-4743-BB90-29B1B7AAD6C3}"/>
                </a:ext>
              </a:extLst>
            </p:cNvPr>
            <p:cNvSpPr/>
            <p:nvPr/>
          </p:nvSpPr>
          <p:spPr>
            <a:xfrm>
              <a:off x="1609181" y="3085871"/>
              <a:ext cx="2247178" cy="476250"/>
            </a:xfrm>
            <a:prstGeom prst="roundRect">
              <a:avLst/>
            </a:prstGeom>
            <a:solidFill>
              <a:srgbClr val="015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xmlns="" id="{0B2522D3-D59C-4272-8AF7-83D85B995E6D}"/>
                </a:ext>
              </a:extLst>
            </p:cNvPr>
            <p:cNvSpPr/>
            <p:nvPr/>
          </p:nvSpPr>
          <p:spPr>
            <a:xfrm>
              <a:off x="564121" y="3085871"/>
              <a:ext cx="2529227" cy="476250"/>
            </a:xfrm>
            <a:prstGeom prst="roundRect">
              <a:avLst/>
            </a:prstGeom>
            <a:solidFill>
              <a:srgbClr val="479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010DEF61-CDAA-42C7-B497-8CB8AB4BA7C3}"/>
                </a:ext>
              </a:extLst>
            </p:cNvPr>
            <p:cNvSpPr txBox="1"/>
            <p:nvPr/>
          </p:nvSpPr>
          <p:spPr>
            <a:xfrm>
              <a:off x="622796" y="3185496"/>
              <a:ext cx="2455901" cy="19127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Panton Bold" panose="00000800000000000000" pitchFamily="2" charset="-52"/>
                </a:rPr>
                <a:t>Кировский район</a:t>
              </a:r>
              <a:endParaRPr lang="ru-RU" sz="2800" dirty="0">
                <a:solidFill>
                  <a:schemeClr val="bg1"/>
                </a:solidFill>
                <a:latin typeface="Panton Bold" panose="00000800000000000000" pitchFamily="2" charset="-52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C55C00E9-6F83-4DE2-BA17-B504981F4B48}"/>
                </a:ext>
              </a:extLst>
            </p:cNvPr>
            <p:cNvSpPr txBox="1"/>
            <p:nvPr/>
          </p:nvSpPr>
          <p:spPr>
            <a:xfrm>
              <a:off x="3094047" y="2640895"/>
              <a:ext cx="763011" cy="15831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3200" b="1" dirty="0" smtClean="0">
                  <a:solidFill>
                    <a:schemeClr val="bg1"/>
                  </a:solidFill>
                </a:rPr>
                <a:t>28,8%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3A365002-4430-49D7-90FD-02513DE43ADE}"/>
                </a:ext>
              </a:extLst>
            </p:cNvPr>
            <p:cNvSpPr txBox="1"/>
            <p:nvPr/>
          </p:nvSpPr>
          <p:spPr>
            <a:xfrm>
              <a:off x="3090032" y="3214060"/>
              <a:ext cx="763011" cy="16679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3200" b="1" dirty="0" smtClean="0">
                  <a:solidFill>
                    <a:schemeClr val="bg1"/>
                  </a:solidFill>
                </a:rPr>
                <a:t>19,1%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3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52424" y="2653256"/>
            <a:ext cx="4158781" cy="2366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ДА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1 678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участников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(24,1%)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lvl="0"/>
            <a:endParaRPr lang="ru-RU" sz="24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31938"/>
            <a:ext cx="7886700" cy="539750"/>
          </a:xfrm>
        </p:spPr>
        <p:txBody>
          <a:bodyPr>
            <a:normAutofit/>
          </a:bodyPr>
          <a:lstStyle/>
          <a:p>
            <a:pPr algn="ctr" defTabSz="685783" rtl="0"/>
            <a:r>
              <a:rPr lang="ru-RU" sz="2700" b="1" kern="1200" dirty="0">
                <a:solidFill>
                  <a:srgbClr val="243D99"/>
                </a:solidFill>
                <a:latin typeface="Panton Bold"/>
                <a:ea typeface="Panton Bold"/>
                <a:cs typeface="Panton Bold"/>
              </a:rPr>
              <a:t>Задачи организации и проведения ЕГЭ</a:t>
            </a: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:a16="http://schemas.microsoft.com/office/drawing/2014/main" xmlns="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3200" kern="0" dirty="0">
              <a:solidFill>
                <a:srgbClr val="DDE3F7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4680012" y="2653256"/>
            <a:ext cx="4428492" cy="222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НЕТ</a:t>
            </a:r>
          </a:p>
          <a:p>
            <a:r>
              <a:rPr lang="ru-RU" sz="3000" b="1" dirty="0" smtClean="0">
                <a:solidFill>
                  <a:srgbClr val="29C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5 296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участников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(75,9 %)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 smtClean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5486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DDE3F7"/>
                </a:solidFill>
              </a:rPr>
              <a:t>Приходится ли Вам осуществлять подготовку иных документов, не указанных в приказе </a:t>
            </a:r>
            <a:r>
              <a:rPr lang="ru-RU" sz="2400" dirty="0" err="1">
                <a:solidFill>
                  <a:srgbClr val="DDE3F7"/>
                </a:solidFill>
              </a:rPr>
              <a:t>Минпросвещения</a:t>
            </a:r>
            <a:r>
              <a:rPr lang="ru-RU" sz="2400" dirty="0">
                <a:solidFill>
                  <a:srgbClr val="DDE3F7"/>
                </a:solidFill>
              </a:rPr>
              <a:t> России от 21 июля 2022 года № 582 «Об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программ»:</a:t>
            </a:r>
          </a:p>
        </p:txBody>
      </p:sp>
    </p:spTree>
    <p:extLst>
      <p:ext uri="{BB962C8B-B14F-4D97-AF65-F5344CB8AC3E}">
        <p14:creationId xmlns:p14="http://schemas.microsoft.com/office/powerpoint/2010/main" val="25135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652</Words>
  <Application>Microsoft Office PowerPoint</Application>
  <DocSecurity>0</DocSecurity>
  <PresentationFormat>Экран (16:9)</PresentationFormat>
  <Paragraphs>291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Panton Bold</vt:lpstr>
      <vt:lpstr>Times New Roman</vt:lpstr>
      <vt:lpstr>Wingdings</vt:lpstr>
      <vt:lpstr>Panton SemiBold</vt:lpstr>
      <vt:lpstr>Calibri</vt:lpstr>
      <vt:lpstr>Panton</vt:lpstr>
      <vt:lpstr>Calibri Light</vt:lpstr>
      <vt:lpstr>Специальное оформление</vt:lpstr>
      <vt:lpstr>О результатах онлайн опроса педагогических работников Ленинградской области по вопросу снижения документационной нагрузки</vt:lpstr>
      <vt:lpstr>Задачи организации и проведения ЕГЭ</vt:lpstr>
      <vt:lpstr>ПЕРИОДЫ ГИА-2024</vt:lpstr>
      <vt:lpstr>Задачи организации и проведения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организации и проведения ЕГЭ</vt:lpstr>
      <vt:lpstr>Презентация PowerPoint</vt:lpstr>
      <vt:lpstr>Задачи организации и проведения ЕГЭ</vt:lpstr>
      <vt:lpstr>Задачи организации и проведения ЕГЭ</vt:lpstr>
      <vt:lpstr>Презентация PowerPoint</vt:lpstr>
      <vt:lpstr>Презентация PowerPoint</vt:lpstr>
      <vt:lpstr>Презентация PowerPoint</vt:lpstr>
      <vt:lpstr>Задачи организации и проведения ЕГЭ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Суверенная система  образования:  региональный контекст</dc:title>
  <dc:creator>Татьяна Аркадьевна Васильева</dc:creator>
  <cp:lastModifiedBy>Орлова Галина Михайловна</cp:lastModifiedBy>
  <cp:revision>400</cp:revision>
  <cp:lastPrinted>2024-03-21T07:39:16Z</cp:lastPrinted>
  <dcterms:modified xsi:type="dcterms:W3CDTF">2024-05-07T08:24:04Z</dcterms:modified>
</cp:coreProperties>
</file>