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6" r:id="rId1"/>
    <p:sldMasterId id="2147483782" r:id="rId2"/>
    <p:sldMasterId id="2147483785" r:id="rId3"/>
    <p:sldMasterId id="2147483788" r:id="rId4"/>
  </p:sldMasterIdLst>
  <p:notesMasterIdLst>
    <p:notesMasterId r:id="rId19"/>
  </p:notesMasterIdLst>
  <p:handoutMasterIdLst>
    <p:handoutMasterId r:id="rId20"/>
  </p:handoutMasterIdLst>
  <p:sldIdLst>
    <p:sldId id="386" r:id="rId5"/>
    <p:sldId id="469" r:id="rId6"/>
    <p:sldId id="470" r:id="rId7"/>
    <p:sldId id="472" r:id="rId8"/>
    <p:sldId id="473" r:id="rId9"/>
    <p:sldId id="474" r:id="rId10"/>
    <p:sldId id="476" r:id="rId11"/>
    <p:sldId id="477" r:id="rId12"/>
    <p:sldId id="456" r:id="rId13"/>
    <p:sldId id="439" r:id="rId14"/>
    <p:sldId id="458" r:id="rId15"/>
    <p:sldId id="463" r:id="rId16"/>
    <p:sldId id="467" r:id="rId17"/>
    <p:sldId id="478" r:id="rId18"/>
  </p:sldIdLst>
  <p:sldSz cx="12798425" cy="719931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4031" userDrawn="1">
          <p15:clr>
            <a:srgbClr val="A4A3A4"/>
          </p15:clr>
        </p15:guide>
        <p15:guide id="2" orient="horz" pos="2268" userDrawn="1">
          <p15:clr>
            <a:srgbClr val="A4A3A4"/>
          </p15:clr>
        </p15:guide>
        <p15:guide id="3" pos="413" userDrawn="1">
          <p15:clr>
            <a:srgbClr val="A4A3A4"/>
          </p15:clr>
        </p15:guide>
        <p15:guide id="4" orient="horz" pos="292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3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мельянов Алексей Сергеевич" initials="ЕАС" lastIdx="1" clrIdx="0"/>
  <p:cmAuthor id="1" name="Марина Александровна Остапова" initials="МАО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6"/>
    <a:srgbClr val="565087"/>
    <a:srgbClr val="8A8AD0"/>
    <a:srgbClr val="A2A2DA"/>
    <a:srgbClr val="CDCDEB"/>
    <a:srgbClr val="423D67"/>
    <a:srgbClr val="FFCD2D"/>
    <a:srgbClr val="54BFFA"/>
    <a:srgbClr val="94D6FC"/>
    <a:srgbClr val="FFC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/>
    <p:restoredTop sz="97300" autoAdjust="0"/>
  </p:normalViewPr>
  <p:slideViewPr>
    <p:cSldViewPr snapToGrid="0" snapToObjects="1">
      <p:cViewPr varScale="1">
        <p:scale>
          <a:sx n="64" d="100"/>
          <a:sy n="64" d="100"/>
        </p:scale>
        <p:origin x="-810" y="-60"/>
      </p:cViewPr>
      <p:guideLst>
        <p:guide orient="horz" pos="2268"/>
        <p:guide orient="horz" pos="292"/>
        <p:guide pos="4031"/>
        <p:guide pos="41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3282" y="-90"/>
      </p:cViewPr>
      <p:guideLst>
        <p:guide orient="horz" pos="3127"/>
        <p:guide orient="horz" pos="3132"/>
        <p:guide pos="2141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37E87-1E10-41A4-B84C-A0C19924E031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595B3-D0A6-4567-9663-134C22571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76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0F3D3-884F-8E45-98AB-E8ADE6E0FD28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BCF3A-9B41-AC48-BBC4-8EC043A933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2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rcRect t="2628" b="2628"/>
          <a:stretch/>
        </p:blipFill>
        <p:spPr>
          <a:xfrm>
            <a:off x="5883558" y="0"/>
            <a:ext cx="6914879" cy="71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0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сновн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:a16="http://schemas.microsoft.com/office/drawing/2014/main" xmlns="" id="{3E02EBB0-15BB-41C4-B951-56DD18C5B9C2}"/>
              </a:ext>
            </a:extLst>
          </p:cNvPr>
          <p:cNvSpPr/>
          <p:nvPr userDrawn="1"/>
        </p:nvSpPr>
        <p:spPr>
          <a:xfrm flipH="1">
            <a:off x="-328957" y="96371"/>
            <a:ext cx="1383995" cy="119429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:a16="http://schemas.microsoft.com/office/drawing/2014/main" xmlns="" id="{5B435CB5-F5E3-4F25-A48E-B49748840E97}"/>
              </a:ext>
            </a:extLst>
          </p:cNvPr>
          <p:cNvSpPr/>
          <p:nvPr userDrawn="1"/>
        </p:nvSpPr>
        <p:spPr>
          <a:xfrm flipH="1">
            <a:off x="-490869" y="0"/>
            <a:ext cx="1383995" cy="119429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:a16="http://schemas.microsoft.com/office/drawing/2014/main" xmlns="" id="{B6477F33-4EFB-465A-988D-39C269111A87}"/>
              </a:ext>
            </a:extLst>
          </p:cNvPr>
          <p:cNvSpPr/>
          <p:nvPr userDrawn="1"/>
        </p:nvSpPr>
        <p:spPr>
          <a:xfrm flipH="1" flipV="1">
            <a:off x="0" y="6"/>
            <a:ext cx="901916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DA066C5-EDB0-4C34-9DDD-627374CBA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501" y="253509"/>
            <a:ext cx="715840" cy="64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rcRect t="2628" b="2628"/>
          <a:stretch/>
        </p:blipFill>
        <p:spPr>
          <a:xfrm>
            <a:off x="5883558" y="0"/>
            <a:ext cx="6914879" cy="71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57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Основн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:a16="http://schemas.microsoft.com/office/drawing/2014/main" xmlns="" id="{3E02EBB0-15BB-41C4-B951-56DD18C5B9C2}"/>
              </a:ext>
            </a:extLst>
          </p:cNvPr>
          <p:cNvSpPr/>
          <p:nvPr userDrawn="1"/>
        </p:nvSpPr>
        <p:spPr>
          <a:xfrm flipH="1">
            <a:off x="-328957" y="96371"/>
            <a:ext cx="1383995" cy="119429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:a16="http://schemas.microsoft.com/office/drawing/2014/main" xmlns="" id="{5B435CB5-F5E3-4F25-A48E-B49748840E97}"/>
              </a:ext>
            </a:extLst>
          </p:cNvPr>
          <p:cNvSpPr/>
          <p:nvPr userDrawn="1"/>
        </p:nvSpPr>
        <p:spPr>
          <a:xfrm flipH="1">
            <a:off x="-490869" y="0"/>
            <a:ext cx="1383995" cy="119429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:a16="http://schemas.microsoft.com/office/drawing/2014/main" xmlns="" id="{B6477F33-4EFB-465A-988D-39C269111A87}"/>
              </a:ext>
            </a:extLst>
          </p:cNvPr>
          <p:cNvSpPr/>
          <p:nvPr userDrawn="1"/>
        </p:nvSpPr>
        <p:spPr>
          <a:xfrm flipH="1" flipV="1">
            <a:off x="0" y="6"/>
            <a:ext cx="901916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DA066C5-EDB0-4C34-9DDD-627374CBA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501" y="253509"/>
            <a:ext cx="715840" cy="64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1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="" xmlns:a16="http://schemas.microsoft.com/office/drawing/2014/main" id="{3E02EBB0-15BB-41C4-B951-56DD18C5B9C2}"/>
              </a:ext>
            </a:extLst>
          </p:cNvPr>
          <p:cNvSpPr/>
          <p:nvPr userDrawn="1"/>
        </p:nvSpPr>
        <p:spPr>
          <a:xfrm flipH="1">
            <a:off x="-328957" y="96371"/>
            <a:ext cx="1383995" cy="119429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="" xmlns:a16="http://schemas.microsoft.com/office/drawing/2014/main" id="{5B435CB5-F5E3-4F25-A48E-B49748840E97}"/>
              </a:ext>
            </a:extLst>
          </p:cNvPr>
          <p:cNvSpPr/>
          <p:nvPr userDrawn="1"/>
        </p:nvSpPr>
        <p:spPr>
          <a:xfrm flipH="1">
            <a:off x="-490869" y="0"/>
            <a:ext cx="1383995" cy="119429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="" xmlns:a16="http://schemas.microsoft.com/office/drawing/2014/main" id="{B6477F33-4EFB-465A-988D-39C269111A87}"/>
              </a:ext>
            </a:extLst>
          </p:cNvPr>
          <p:cNvSpPr/>
          <p:nvPr userDrawn="1"/>
        </p:nvSpPr>
        <p:spPr>
          <a:xfrm flipH="1" flipV="1">
            <a:off x="0" y="6"/>
            <a:ext cx="901916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DA066C5-EDB0-4C34-9DDD-627374CBA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501" y="253509"/>
            <a:ext cx="715840" cy="64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3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rcRect t="2628" b="2628"/>
          <a:stretch/>
        </p:blipFill>
        <p:spPr>
          <a:xfrm>
            <a:off x="5883558" y="0"/>
            <a:ext cx="6914879" cy="71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05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="" xmlns:a16="http://schemas.microsoft.com/office/drawing/2014/main" id="{3E02EBB0-15BB-41C4-B951-56DD18C5B9C2}"/>
              </a:ext>
            </a:extLst>
          </p:cNvPr>
          <p:cNvSpPr/>
          <p:nvPr userDrawn="1"/>
        </p:nvSpPr>
        <p:spPr>
          <a:xfrm flipH="1">
            <a:off x="-328957" y="96371"/>
            <a:ext cx="1383995" cy="119429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="" xmlns:a16="http://schemas.microsoft.com/office/drawing/2014/main" id="{5B435CB5-F5E3-4F25-A48E-B49748840E97}"/>
              </a:ext>
            </a:extLst>
          </p:cNvPr>
          <p:cNvSpPr/>
          <p:nvPr userDrawn="1"/>
        </p:nvSpPr>
        <p:spPr>
          <a:xfrm flipH="1">
            <a:off x="-490869" y="0"/>
            <a:ext cx="1383995" cy="119429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="" xmlns:a16="http://schemas.microsoft.com/office/drawing/2014/main" id="{B6477F33-4EFB-465A-988D-39C269111A87}"/>
              </a:ext>
            </a:extLst>
          </p:cNvPr>
          <p:cNvSpPr/>
          <p:nvPr userDrawn="1"/>
        </p:nvSpPr>
        <p:spPr>
          <a:xfrm flipH="1" flipV="1">
            <a:off x="0" y="6"/>
            <a:ext cx="901916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DA066C5-EDB0-4C34-9DDD-627374CBA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501" y="253509"/>
            <a:ext cx="715840" cy="64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rcRect t="2628" b="2628"/>
          <a:stretch/>
        </p:blipFill>
        <p:spPr>
          <a:xfrm>
            <a:off x="5883558" y="0"/>
            <a:ext cx="6914879" cy="71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9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:a16="http://schemas.microsoft.com/office/drawing/2014/main" xmlns="" id="{3E02EBB0-15BB-41C4-B951-56DD18C5B9C2}"/>
              </a:ext>
            </a:extLst>
          </p:cNvPr>
          <p:cNvSpPr/>
          <p:nvPr userDrawn="1"/>
        </p:nvSpPr>
        <p:spPr>
          <a:xfrm flipH="1">
            <a:off x="-328957" y="96371"/>
            <a:ext cx="1383995" cy="119429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:a16="http://schemas.microsoft.com/office/drawing/2014/main" xmlns="" id="{5B435CB5-F5E3-4F25-A48E-B49748840E97}"/>
              </a:ext>
            </a:extLst>
          </p:cNvPr>
          <p:cNvSpPr/>
          <p:nvPr userDrawn="1"/>
        </p:nvSpPr>
        <p:spPr>
          <a:xfrm flipH="1">
            <a:off x="-490869" y="0"/>
            <a:ext cx="1383995" cy="119429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:a16="http://schemas.microsoft.com/office/drawing/2014/main" xmlns="" id="{B6477F33-4EFB-465A-988D-39C269111A87}"/>
              </a:ext>
            </a:extLst>
          </p:cNvPr>
          <p:cNvSpPr/>
          <p:nvPr userDrawn="1"/>
        </p:nvSpPr>
        <p:spPr>
          <a:xfrm flipH="1" flipV="1">
            <a:off x="0" y="6"/>
            <a:ext cx="901916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DA066C5-EDB0-4C34-9DDD-627374CBA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501" y="253509"/>
            <a:ext cx="715840" cy="64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40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rcRect t="2628" b="2628"/>
          <a:stretch/>
        </p:blipFill>
        <p:spPr>
          <a:xfrm>
            <a:off x="5883558" y="0"/>
            <a:ext cx="6914879" cy="71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09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="" xmlns:a16="http://schemas.microsoft.com/office/drawing/2014/main" id="{3E02EBB0-15BB-41C4-B951-56DD18C5B9C2}"/>
              </a:ext>
            </a:extLst>
          </p:cNvPr>
          <p:cNvSpPr/>
          <p:nvPr userDrawn="1"/>
        </p:nvSpPr>
        <p:spPr>
          <a:xfrm flipH="1">
            <a:off x="-328957" y="96371"/>
            <a:ext cx="1383995" cy="119429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="" xmlns:a16="http://schemas.microsoft.com/office/drawing/2014/main" id="{5B435CB5-F5E3-4F25-A48E-B49748840E97}"/>
              </a:ext>
            </a:extLst>
          </p:cNvPr>
          <p:cNvSpPr/>
          <p:nvPr userDrawn="1"/>
        </p:nvSpPr>
        <p:spPr>
          <a:xfrm flipH="1">
            <a:off x="-490869" y="0"/>
            <a:ext cx="1383995" cy="119429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="" xmlns:a16="http://schemas.microsoft.com/office/drawing/2014/main" id="{B6477F33-4EFB-465A-988D-39C269111A87}"/>
              </a:ext>
            </a:extLst>
          </p:cNvPr>
          <p:cNvSpPr/>
          <p:nvPr userDrawn="1"/>
        </p:nvSpPr>
        <p:spPr>
          <a:xfrm flipH="1" flipV="1">
            <a:off x="0" y="6"/>
            <a:ext cx="901916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DA066C5-EDB0-4C34-9DDD-627374CBA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501" y="253509"/>
            <a:ext cx="715840" cy="64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37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rcRect t="2628" b="2628"/>
          <a:stretch/>
        </p:blipFill>
        <p:spPr>
          <a:xfrm>
            <a:off x="5883558" y="0"/>
            <a:ext cx="6914879" cy="71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7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899" y="383297"/>
            <a:ext cx="11038641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899" y="1916484"/>
            <a:ext cx="11038641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85" y="6672709"/>
            <a:ext cx="43194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9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5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1" r:id="rId2"/>
  </p:sldLayoutIdLst>
  <p:txStyles>
    <p:titleStyle>
      <a:lvl1pPr algn="l" defTabSz="959846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61" indent="-239961" algn="l" defTabSz="95984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88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2pPr>
      <a:lvl3pPr marL="1199807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99" kern="1200">
          <a:solidFill>
            <a:schemeClr val="tx1"/>
          </a:solidFill>
          <a:latin typeface="+mn-lt"/>
          <a:ea typeface="+mn-ea"/>
          <a:cs typeface="+mn-cs"/>
        </a:defRPr>
      </a:lvl3pPr>
      <a:lvl4pPr marL="1679730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2159653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639576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3119498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599421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407934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1pPr>
      <a:lvl2pPr marL="47992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959846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439769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1919691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399614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2879537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35946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383938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899" y="383297"/>
            <a:ext cx="11038641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899" y="1916484"/>
            <a:ext cx="11038641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4/4/2024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85" y="6672709"/>
            <a:ext cx="43194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9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18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</p:sldLayoutIdLst>
  <p:txStyles>
    <p:titleStyle>
      <a:lvl1pPr algn="l" defTabSz="959846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61" indent="-239961" algn="l" defTabSz="95984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88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2pPr>
      <a:lvl3pPr marL="1199807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99" kern="1200">
          <a:solidFill>
            <a:schemeClr val="tx1"/>
          </a:solidFill>
          <a:latin typeface="+mn-lt"/>
          <a:ea typeface="+mn-ea"/>
          <a:cs typeface="+mn-cs"/>
        </a:defRPr>
      </a:lvl3pPr>
      <a:lvl4pPr marL="1679730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2159653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639576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3119498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599421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407934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1pPr>
      <a:lvl2pPr marL="47992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959846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439769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1919691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399614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2879537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35946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383938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899" y="383297"/>
            <a:ext cx="11038641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899" y="1916484"/>
            <a:ext cx="11038641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4/4/2024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85" y="6672709"/>
            <a:ext cx="43194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9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63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</p:sldLayoutIdLst>
  <p:txStyles>
    <p:titleStyle>
      <a:lvl1pPr algn="l" defTabSz="959846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61" indent="-239961" algn="l" defTabSz="95984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88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2pPr>
      <a:lvl3pPr marL="1199807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99" kern="1200">
          <a:solidFill>
            <a:schemeClr val="tx1"/>
          </a:solidFill>
          <a:latin typeface="+mn-lt"/>
          <a:ea typeface="+mn-ea"/>
          <a:cs typeface="+mn-cs"/>
        </a:defRPr>
      </a:lvl3pPr>
      <a:lvl4pPr marL="1679730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2159653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639576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3119498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599421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407934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1pPr>
      <a:lvl2pPr marL="47992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959846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439769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1919691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399614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2879537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35946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383938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899" y="383297"/>
            <a:ext cx="11038641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899" y="1916484"/>
            <a:ext cx="11038641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4/4/2024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85" y="6672709"/>
            <a:ext cx="43194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9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14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</p:sldLayoutIdLst>
  <p:txStyles>
    <p:titleStyle>
      <a:lvl1pPr algn="l" defTabSz="959846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61" indent="-239961" algn="l" defTabSz="95984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88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2pPr>
      <a:lvl3pPr marL="1199807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99" kern="1200">
          <a:solidFill>
            <a:schemeClr val="tx1"/>
          </a:solidFill>
          <a:latin typeface="+mn-lt"/>
          <a:ea typeface="+mn-ea"/>
          <a:cs typeface="+mn-cs"/>
        </a:defRPr>
      </a:lvl3pPr>
      <a:lvl4pPr marL="1679730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2159653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639576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3119498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599421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407934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1pPr>
      <a:lvl2pPr marL="47992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959846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439769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1919691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399614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2879537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35946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383938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490BF97-71DD-BA4B-90F6-F29E383222BC}"/>
              </a:ext>
            </a:extLst>
          </p:cNvPr>
          <p:cNvSpPr/>
          <p:nvPr/>
        </p:nvSpPr>
        <p:spPr>
          <a:xfrm>
            <a:off x="584164" y="1049178"/>
            <a:ext cx="6518094" cy="5139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профилактики рисков причинения вреда (ущерба) охраняемым законом ценностям при осуществлении федерального государственного контроля (надзора) в сфере образования на 2024 год</a:t>
            </a:r>
          </a:p>
          <a:p>
            <a:pPr algn="r"/>
            <a:endParaRPr lang="ru-RU" sz="1600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надзора </a:t>
            </a: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контроля в сфере образования</a:t>
            </a: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надзора, контроля,</a:t>
            </a: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качества образования и </a:t>
            </a: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обеспечения </a:t>
            </a: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образования</a:t>
            </a:r>
          </a:p>
          <a:p>
            <a:pPr algn="r"/>
            <a:r>
              <a:rPr lang="ru-RU" sz="1600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омитета общего и профессионального</a:t>
            </a:r>
          </a:p>
          <a:p>
            <a:pPr algn="r"/>
            <a:r>
              <a:rPr lang="ru-RU" sz="1600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бразования Ленинградской области</a:t>
            </a:r>
          </a:p>
        </p:txBody>
      </p:sp>
      <p:sp>
        <p:nvSpPr>
          <p:cNvPr id="9" name="Параллелограмм 8"/>
          <p:cNvSpPr/>
          <p:nvPr/>
        </p:nvSpPr>
        <p:spPr>
          <a:xfrm flipH="1">
            <a:off x="-647347" y="3236669"/>
            <a:ext cx="2075337" cy="1933575"/>
          </a:xfrm>
          <a:prstGeom prst="parallelogram">
            <a:avLst>
              <a:gd name="adj" fmla="val 90550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46" y="495191"/>
            <a:ext cx="462037" cy="5377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15184" y="495191"/>
            <a:ext cx="5886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общего и профессионального образования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093442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24046" y="437601"/>
            <a:ext cx="105762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Программы профилактики рисков образовательной деятельности</a:t>
            </a:r>
          </a:p>
        </p:txBody>
      </p:sp>
      <p:sp>
        <p:nvSpPr>
          <p:cNvPr id="8" name="Овал 7"/>
          <p:cNvSpPr/>
          <p:nvPr/>
        </p:nvSpPr>
        <p:spPr>
          <a:xfrm>
            <a:off x="6948922" y="1039813"/>
            <a:ext cx="4851400" cy="3716338"/>
          </a:xfrm>
          <a:prstGeom prst="ellipse">
            <a:avLst/>
          </a:prstGeom>
          <a:noFill/>
          <a:ln w="19050" cap="flat" cmpd="sng" algn="ctr">
            <a:solidFill>
              <a:srgbClr val="0070C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указания перечня мероприятий по профилактике нарушений в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информационном письме по итогам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К(Н)М или ПМ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(в случае если перечень выявленных проблемных вопросов является незначительным)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803927" y="4931926"/>
            <a:ext cx="161925" cy="45720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10" name="Овал 9"/>
          <p:cNvSpPr/>
          <p:nvPr/>
        </p:nvSpPr>
        <p:spPr>
          <a:xfrm>
            <a:off x="2839502" y="4652963"/>
            <a:ext cx="7345363" cy="2101850"/>
          </a:xfrm>
          <a:prstGeom prst="ellipse">
            <a:avLst/>
          </a:prstGeom>
          <a:noFill/>
          <a:ln w="19050" cap="flat" cmpd="sng" algn="ctr">
            <a:solidFill>
              <a:srgbClr val="7030A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Посредством: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отдельного комплекса мероприятий по повышению эффективности управления качеством образования в организации (в случае если перечень выявленных проблемных вопросов является значительным).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196109" y="1915200"/>
            <a:ext cx="1752813" cy="36720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12" name="Овал 11"/>
          <p:cNvSpPr/>
          <p:nvPr/>
        </p:nvSpPr>
        <p:spPr>
          <a:xfrm>
            <a:off x="504000" y="1188000"/>
            <a:ext cx="5025600" cy="367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91999" y="2016000"/>
            <a:ext cx="47280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рекомендаций по соблюдению обязательных требований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установленных законодательством об образовании, в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 реализации мероприятий по повышению эффективности управления качеством образования  в образовательной организации при проведении контрольных (надзорных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профилактических мероприятий (К(Н)М и ПМ)  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822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24046" y="437601"/>
            <a:ext cx="105762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Программы профилактики рисков образовательной деятельности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91999" y="2016000"/>
            <a:ext cx="47280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7600" y="1440000"/>
            <a:ext cx="47376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учредителями организаций, правоохранительными органами, судебными органами, государственными органами, осуществляющими государственный контроль (надзор)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65602" y="1569724"/>
            <a:ext cx="3686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совещаний, семинаров, круглых столов,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вебинаров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1551" y="3978075"/>
            <a:ext cx="53583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позитивных практик организации образовательной деятельности посредством: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совещаний,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вебинаров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консультаций,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издания сборников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5243" y="1440000"/>
            <a:ext cx="5371200" cy="20217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027200" y="1569724"/>
            <a:ext cx="4269600" cy="1569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137293" y="3978075"/>
            <a:ext cx="5432613" cy="20937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4226400" y="853099"/>
            <a:ext cx="921600" cy="415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5726443" y="1440000"/>
            <a:ext cx="1036799" cy="241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754400" y="1060848"/>
            <a:ext cx="511200" cy="379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315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24046" y="437601"/>
            <a:ext cx="105762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Программы профилактики рисков образовательной деятельности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26926" y="1647173"/>
            <a:ext cx="5409073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контролируемых лиц и их представителей осуществляется по вопросам, связанным с организацией и осуществлением государственного контроля (надзора), в том числе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 порядку проведения контрольных (надзорных) мероприятий;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 периодичности проведения контрольных (надзорных) мероприятий;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по порядку принятия решений по итогам контрольных (надзорных) мероприятий;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по порядку обжалования решений контрольного (надзорного) органа в сфере образования;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по перечню обязательных требований.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48846" y="1570247"/>
            <a:ext cx="5651954" cy="408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99984" y="2757601"/>
            <a:ext cx="5277600" cy="38868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912001" y="2757601"/>
            <a:ext cx="50978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Консультирование осуществляется: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виде устных разъяснений на личном приеме, по телефону, посредством видео-конференц-связи;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виде устных разъяснений в ходе проведения профилактического мероприятия, контрольного (надзорного) мероприятия;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посредством размещения на официальном сайте комитета письменного разъяснения по однотипным обращениям контролируемых лиц и их представителей, подписанного уполномоченным должностным лицом, в случае поступления 10 и более однотипных обращений контролируемых лиц и их представителей.</a:t>
            </a:r>
            <a:endParaRPr lang="ru-RU" alt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5425" y="1447781"/>
            <a:ext cx="1166813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401" y="5851388"/>
            <a:ext cx="1090612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613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54800" y="437601"/>
            <a:ext cx="105762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Программы профилактики рисков образовательной деятельности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91999" y="2016000"/>
            <a:ext cx="47280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5767200" y="2444399"/>
            <a:ext cx="1879200" cy="1553925"/>
          </a:xfrm>
          <a:prstGeom prst="rightArrow">
            <a:avLst/>
          </a:prstGeom>
          <a:solidFill>
            <a:srgbClr val="CDCDEB"/>
          </a:solidFill>
          <a:ln w="19050" cap="flat" cmpd="sng" algn="ctr">
            <a:solidFill>
              <a:srgbClr val="92D050"/>
            </a:solidFill>
            <a:prstDash val="solid"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958022" y="1268599"/>
            <a:ext cx="4073318" cy="15178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945763" y="3143749"/>
            <a:ext cx="4073318" cy="19466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945763" y="5327194"/>
            <a:ext cx="4073318" cy="13188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989065" y="1268599"/>
            <a:ext cx="4170289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проводятся:</a:t>
            </a:r>
          </a:p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осуществления деятельности контролируемого лица,</a:t>
            </a:r>
          </a:p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либо путем использования </a:t>
            </a:r>
            <a:r>
              <a:rPr lang="ru-RU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видео-конференц-связи</a:t>
            </a:r>
            <a:endParaRPr lang="ru-RU" altLang="ru-RU" sz="17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301600" y="3206962"/>
            <a:ext cx="3760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8800" y="1728000"/>
            <a:ext cx="5248799" cy="35893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2800" y="1938261"/>
            <a:ext cx="510479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обязательных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профилактических визитов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профилактической беседы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45763" y="3090383"/>
            <a:ext cx="401343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профилактические визиты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в отношении</a:t>
            </a:r>
            <a:r>
              <a:rPr lang="ru-RU" sz="1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контролируемых лиц категории высокого риска, - в срок не позднее одного года со дня принятия решения об отнесении объекта государственного контроля (надзора) к категории высокого риска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 план ПВ на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943558" y="5524929"/>
            <a:ext cx="41476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профилактических визитов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заявлениям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контролируемых лиц</a:t>
            </a:r>
          </a:p>
        </p:txBody>
      </p:sp>
    </p:spTree>
    <p:extLst>
      <p:ext uri="{BB962C8B-B14F-4D97-AF65-F5344CB8AC3E}">
        <p14:creationId xmlns:p14="http://schemas.microsoft.com/office/powerpoint/2010/main" val="888672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F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54800" y="437601"/>
            <a:ext cx="105762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профилактических визитов </a:t>
            </a:r>
          </a:p>
          <a:p>
            <a:pPr algn="ctr"/>
            <a:r>
              <a:rPr lang="ru-RU" altLang="ru-RU" sz="2400" b="1" dirty="0" smtClean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заявлению контролируемых лиц (пункты 10-13 статьи 52 248-ФЗ)</a:t>
            </a:r>
            <a:endParaRPr lang="ru-RU" altLang="ru-RU" sz="2400" b="1" dirty="0">
              <a:solidFill>
                <a:srgbClr val="56508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91999" y="2016000"/>
            <a:ext cx="47280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301600" y="3206962"/>
            <a:ext cx="3760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5799" y="1494692"/>
            <a:ext cx="11807891" cy="538968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Поступление заявления от контролируемого лица в контрольный (надзорный) орган</a:t>
            </a:r>
          </a:p>
          <a:p>
            <a:pPr algn="just"/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Рассмотрение заявления – рассмот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рабочих  дней с даты регистрации </a:t>
            </a:r>
          </a:p>
          <a:p>
            <a:pPr marL="342900" indent="-342900" algn="just">
              <a:buFont typeface="+mj-lt"/>
              <a:buAutoNum type="arabicPeriod"/>
            </a:pPr>
            <a:endParaRPr lang="ru-RU" dirty="0">
              <a:solidFill>
                <a:prstClr val="white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ru-RU" b="1" dirty="0" smtClean="0">
              <a:solidFill>
                <a:prstClr val="white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>
              <a:solidFill>
                <a:prstClr val="white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 smtClean="0">
              <a:solidFill>
                <a:prstClr val="white"/>
              </a:solidFill>
            </a:endParaRPr>
          </a:p>
          <a:p>
            <a:pPr algn="just"/>
            <a:endParaRPr lang="ru-RU" dirty="0">
              <a:solidFill>
                <a:prstClr val="white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 smtClean="0">
              <a:solidFill>
                <a:prstClr val="white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>
              <a:solidFill>
                <a:prstClr val="white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 smtClean="0">
              <a:solidFill>
                <a:prstClr val="white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>
              <a:solidFill>
                <a:prstClr val="white"/>
              </a:solidFill>
            </a:endParaRPr>
          </a:p>
          <a:p>
            <a:pPr algn="just"/>
            <a:endParaRPr lang="ru-RU" dirty="0" smtClean="0">
              <a:solidFill>
                <a:prstClr val="white"/>
              </a:solidFill>
            </a:endParaRPr>
          </a:p>
          <a:p>
            <a:pPr algn="just"/>
            <a:endParaRPr lang="ru-RU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 smtClean="0">
              <a:solidFill>
                <a:prstClr val="white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>
              <a:solidFill>
                <a:prstClr val="white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ru-RU" dirty="0" smtClean="0">
              <a:solidFill>
                <a:prstClr val="white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941277" y="2740439"/>
            <a:ext cx="7482254" cy="18491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D66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 ОТКАЗЕ </a:t>
            </a:r>
            <a:r>
              <a:rPr lang="ru-RU" sz="1600" b="1" dirty="0">
                <a:solidFill>
                  <a:srgbClr val="D66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если: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Заявление отозвано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 течение 2-х месяцев до даты подачи заявления было решение об отказе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В течение 6-ти месяцев до даты подачи заявления проведение невозможно в связи с отсутствием контр. лица на месте</a:t>
            </a:r>
          </a:p>
          <a:p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В заявлении нецензурные и оскорбительные выражения</a:t>
            </a:r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940777" y="2883877"/>
            <a:ext cx="2778369" cy="16265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D66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</a:p>
          <a:p>
            <a:pPr algn="ctr"/>
            <a:r>
              <a:rPr lang="ru-RU" sz="2400" b="1" dirty="0" smtClean="0">
                <a:solidFill>
                  <a:srgbClr val="D66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</a:t>
            </a:r>
            <a:endParaRPr lang="ru-RU" sz="2400" b="1" dirty="0">
              <a:solidFill>
                <a:srgbClr val="D66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Тройная стрелка влево/вправо/вверх 29"/>
          <p:cNvSpPr/>
          <p:nvPr/>
        </p:nvSpPr>
        <p:spPr>
          <a:xfrm>
            <a:off x="3499338" y="2885512"/>
            <a:ext cx="1548875" cy="934213"/>
          </a:xfrm>
          <a:prstGeom prst="leftRight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97065" y="4909401"/>
            <a:ext cx="5785339" cy="186946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D66A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D66A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20 РАБОЧИХ ДНЕЙ: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даты проведения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Фиксация согласования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 программу профилактики рисков образовательной деятельности  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9" name="Выгнутая влево стрелка 28"/>
          <p:cNvSpPr/>
          <p:nvPr/>
        </p:nvSpPr>
        <p:spPr>
          <a:xfrm rot="21042982">
            <a:off x="1720169" y="4585663"/>
            <a:ext cx="1008802" cy="940717"/>
          </a:xfrm>
          <a:prstGeom prst="curv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4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24046" y="437601"/>
            <a:ext cx="1057627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400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рисков </a:t>
            </a:r>
            <a:r>
              <a:rPr lang="ru-RU" sz="2400" b="1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причинения </a:t>
            </a:r>
            <a:r>
              <a:rPr lang="ru-RU" sz="2400" b="1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вреда (ущерба) охраняемым законом ценностям при осуществлении федерального государственного контроля (надзора) в сфере образования </a:t>
            </a:r>
            <a:r>
              <a:rPr lang="ru-RU" sz="24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2024 </a:t>
            </a:r>
            <a:r>
              <a:rPr lang="ru-RU" sz="2400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24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(далее- Программа профилактики):</a:t>
            </a:r>
          </a:p>
          <a:p>
            <a:pPr algn="ctr"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 Программы профилактики</a:t>
            </a:r>
            <a:r>
              <a:rPr lang="ru-RU" sz="2000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Обеспечение разработки и реализации Программы профилактики как </a:t>
            </a:r>
            <a:r>
              <a:rPr lang="ru-RU" sz="2000" b="1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</a:t>
            </a:r>
            <a:r>
              <a:rPr lang="ru-RU" sz="2000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повышения эффективности управления качеством образования в системе образования Ленинградской области </a:t>
            </a:r>
            <a:r>
              <a:rPr lang="ru-RU" sz="2000" b="1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всех профилактических мероприятий с использованием всех компонентов управленческого цикла, основанного на сборе данных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оперативного информирования объектов контроля об обязательных требованиях, установленных законодательством об образовании, с использованием ресурсов всех профилактических мероприятий,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эффективного использования имеющихся форм и поиска новых форм взаимодействия между участниками отношений в сфере образования по устранению условий, причин и факторов, способных привести к нарушениям обязательных требований, установленных законодательством об образовании,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13" y="1943813"/>
            <a:ext cx="1090612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081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24046" y="437601"/>
            <a:ext cx="1057627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Программы профилактики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Обеспечение разработки и реализации Программы профилактики как </a:t>
            </a:r>
            <a:r>
              <a:rPr lang="ru-RU" b="1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</a:t>
            </a:r>
            <a:r>
              <a:rPr lang="ru-RU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повышения эффективности управления качеством образования в Ленинградской области </a:t>
            </a:r>
            <a:r>
              <a:rPr lang="ru-RU" b="1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посредством:</a:t>
            </a:r>
          </a:p>
          <a:p>
            <a:endParaRPr lang="ru-RU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интеграции контрольных (надзорных) мероприятий и профилактических мероприятий (проведение мониторингов (К(Н)М) – выявление рисков образовательной деятельности – объявление предостережения о недопустимости нарушений обязательных требований, установленных законодательством об образовании (ПМ) – по истечении определенного срока проведение профилактического визита (ПМ) или повторного мониторинга (К(Н)М) с целью оценки эффективности работы по снятию выявленных рисков образовательной деятельности);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ресурсов всех профилактических мероприятий для предупреждения учебной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и организациях среднего профессионального образования Ленинградской области;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добросовестного соблюдения обязательных требований, установленных законодательством об образовании, всеми контролируемыми лицами через: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«банка позитивных практик эффективного управления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качеством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образования»,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презентацию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лучшего опыта среди всех участников отношений в сфере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59" y="2800039"/>
            <a:ext cx="1090612" cy="93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62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24046" y="437601"/>
            <a:ext cx="105762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Программы профилактики рисков образовательной деятельности</a:t>
            </a:r>
          </a:p>
          <a:p>
            <a:pPr algn="ctr">
              <a:spcBef>
                <a:spcPct val="0"/>
              </a:spcBef>
            </a:pPr>
            <a:endParaRPr lang="ru-RU" alt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Информирование</a:t>
            </a:r>
            <a:r>
              <a:rPr lang="ru-RU" alt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онтролируемых лиц и иных заинтересованных лиц по вопросам соблюдения:</a:t>
            </a:r>
          </a:p>
          <a:p>
            <a:pPr algn="ctr">
              <a:spcBef>
                <a:spcPct val="0"/>
              </a:spcBef>
            </a:pP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обязательных требований, установленных законодательством  об образовании, </a:t>
            </a:r>
          </a:p>
          <a:p>
            <a:pPr algn="ctr">
              <a:spcBef>
                <a:spcPct val="0"/>
              </a:spcBef>
            </a:pP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требований, установленных федеральными государственными образовательными стандартами,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посредством</a:t>
            </a: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spcBef>
                <a:spcPct val="0"/>
              </a:spcBef>
            </a:pP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размещения соответствующих сведений на официальном сайте комитета в информационно-телекоммуникационной сети "Интернет»</a:t>
            </a:r>
          </a:p>
          <a:p>
            <a:pPr>
              <a:spcBef>
                <a:spcPct val="0"/>
              </a:spcBef>
            </a:pPr>
            <a:endParaRPr lang="ru-RU" alt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alt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странице Государственный контроль (надзор) в сфере образования создан раздел «Профилактика нарушений законодательства об образовании»</a:t>
            </a:r>
          </a:p>
          <a:p>
            <a:pPr algn="ctr"/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282401" y="4096404"/>
            <a:ext cx="484632" cy="762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557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24046" y="437601"/>
            <a:ext cx="10576276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altLang="ru-RU" b="1" dirty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профилактики рисков образовательной деятельности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разделе «Профилактика нарушений законодательства об образовании» размещены</a:t>
            </a:r>
            <a:r>
              <a:rPr lang="ru-RU" alt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Руководства по соблюдению обязательных требований законодательства об образовании </a:t>
            </a:r>
            <a:r>
              <a:rPr lang="ru-RU" sz="19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2020-2023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ru-RU" sz="1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применении риск-ориентированного подхода при осуществлении контрольно-надзорной деятельности, в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Реестр объектов контроля по категориям риска,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комментариев о содержании новых нормативных правовых актов законодательства об образовании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(2020-2023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.),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профилактики рисков образовательной деятельности на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год;</a:t>
            </a:r>
            <a:endParaRPr lang="ru-RU" sz="1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Исчерпывающий перечень сведений, которые могут запрашиваться комитетом контролируемого лица при проведении контрольных (надзорных) мероприятий,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способах получения консультаций по вопросам соблюдения обязательных требований законодательства,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порядке досудебного обжалования решений комитета по итогам проведения контрольных (надзорных) мероприятий, действий (бездействия) его должностных лиц,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практики осуществления государственного контроля(надзора) в сфере образования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Обзоры изменений законодательства об образовании,</a:t>
            </a:r>
            <a:endParaRPr lang="ru-RU" sz="1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Доклады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государственном контроле (надзоре) в сфере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</a:t>
            </a:r>
            <a:endParaRPr lang="ru-RU" sz="1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  <a:defRPr/>
            </a:pP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профилактических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визитов.</a:t>
            </a:r>
            <a:endParaRPr lang="ru-RU" sz="1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032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24046" y="437601"/>
            <a:ext cx="1057627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Программы профилактики рисков образовательной деятельности</a:t>
            </a:r>
          </a:p>
          <a:p>
            <a:pPr algn="ctr"/>
            <a:endParaRPr lang="ru-RU" altLang="ru-RU" sz="2400" b="1" dirty="0">
              <a:solidFill>
                <a:srgbClr val="56508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правоприменительной практики проведения контрольных (надзорных) и профилактических мероприятий</a:t>
            </a:r>
          </a:p>
          <a:p>
            <a:pPr algn="ctr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63698" y="2704082"/>
            <a:ext cx="918488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ежегодных докладов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результатах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(надзорных) 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профилактических мероприятий</a:t>
            </a:r>
          </a:p>
          <a:p>
            <a:pPr algn="ctr">
              <a:defRPr/>
            </a:pP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не позднее 1 </a:t>
            </a:r>
            <a:r>
              <a:rPr lang="ru-RU" sz="2400" b="1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марта </a:t>
            </a:r>
            <a:r>
              <a:rPr lang="ru-RU" sz="2400" b="1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размещаются на сайте </a:t>
            </a:r>
            <a:r>
              <a:rPr lang="ru-RU" sz="2400" b="1" dirty="0" err="1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КОиПО</a:t>
            </a:r>
            <a:endParaRPr lang="ru-RU" sz="2400" b="1" dirty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955298" y="2443373"/>
            <a:ext cx="484632" cy="762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00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24046" y="437601"/>
            <a:ext cx="1057627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Программы профилактики рисков образовательной деятельности</a:t>
            </a:r>
          </a:p>
          <a:p>
            <a:pPr algn="ctr"/>
            <a:endParaRPr lang="ru-RU" altLang="ru-RU" sz="2400" b="1" dirty="0">
              <a:solidFill>
                <a:srgbClr val="56508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ОБЪЯВЛЕНИЕ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предостережения о недопустимости нарушения обязательных требований, установленных законодательством об образовании</a:t>
            </a:r>
          </a:p>
          <a:p>
            <a:pPr algn="ctr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0066" y="2867769"/>
            <a:ext cx="1101229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наличия у контрольного (надзорного) органа в сфере образования сведений о: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готовящихся нарушениях обязательных требований или признаках нарушений обязательных требований,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отсутствия подтвержденных данных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том, что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обязательных требований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причинило вред (ущерб) охраняемым законом ценностям либо создало угрозу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причинения вреда (ущерба) охраняемым законом ценностям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контрольный (надзорный) орган в сфере образования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объявляет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контролируемому лицу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предостережение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 принять меры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обеспечению соблюдения обязательных требований, установленных законодательством об образовании.</a:t>
            </a:r>
          </a:p>
          <a:p>
            <a:pPr algn="just">
              <a:defRPr/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060171" y="2383900"/>
            <a:ext cx="484632" cy="762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222295" y="5025424"/>
            <a:ext cx="484632" cy="323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613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24046" y="437601"/>
            <a:ext cx="105762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Программы профилактики рисков образовательной деятельности</a:t>
            </a:r>
          </a:p>
          <a:p>
            <a:pPr algn="ctr"/>
            <a:endParaRPr lang="ru-RU" altLang="ru-RU" sz="2400" b="1" dirty="0">
              <a:solidFill>
                <a:srgbClr val="56508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78359" y="1626266"/>
            <a:ext cx="1101229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ü"/>
              <a:defRPr/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комментариев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содержании новых нормативных актов, устанавливающих обязательные требования, установленные законодательством об образовании, о внесенных изменениях в действующие нормативные правовые акты, сроках и порядке вступления их в действие;</a:t>
            </a:r>
          </a:p>
          <a:p>
            <a:pPr algn="just"/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Font typeface="Wingdings" panose="05000000000000000000" pitchFamily="2" charset="2"/>
              <a:buChar char="ü"/>
              <a:defRPr/>
            </a:pP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Calibri" pitchFamily="34" charset="0"/>
              </a:rPr>
              <a:t>Разработка и актуализация Руководств </a:t>
            </a: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cs typeface="Calibri" pitchFamily="34" charset="0"/>
              </a:rPr>
              <a:t>по соблюдению обязательных требований, установленных законодательством об образовании.</a:t>
            </a:r>
            <a:endParaRPr lang="ru-RU" altLang="ru-RU" sz="2400" dirty="0">
              <a:solidFill>
                <a:srgbClr val="000000"/>
              </a:solidFill>
            </a:endParaRPr>
          </a:p>
          <a:p>
            <a:pPr algn="just">
              <a:defRPr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71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57645" y="300801"/>
            <a:ext cx="1089431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Программы профилактики рисков образовательной </a:t>
            </a:r>
            <a:r>
              <a:rPr lang="ru-RU" altLang="ru-RU" sz="2400" b="1" dirty="0" smtClean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pPr algn="ctr">
              <a:spcBef>
                <a:spcPct val="0"/>
              </a:spcBef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азработка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поддержка технологических карт проведения контрольных (надзорных)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профилактических мероприятий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ru-RU" altLang="ru-RU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algn="just">
              <a:defRPr/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ознакомление всех участников образовательных отношений с требованиями законодательства об образовании,</a:t>
            </a:r>
          </a:p>
          <a:p>
            <a:pPr algn="just">
              <a:defRPr/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обеспечение открытости и прозрачности </a:t>
            </a:r>
            <a:r>
              <a:rPr lang="ru-RU" altLang="ru-RU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контрольно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надзорной деятельности,</a:t>
            </a:r>
          </a:p>
          <a:p>
            <a:pPr algn="just">
              <a:buFontTx/>
              <a:buChar char="-"/>
              <a:defRPr/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предоставление возможности:</a:t>
            </a:r>
          </a:p>
          <a:p>
            <a:pPr algn="just">
              <a:defRPr/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проведения самоконтроля 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организации образовательной деятельности для руководителей образовательных организаций, </a:t>
            </a:r>
          </a:p>
          <a:p>
            <a:pPr algn="just">
              <a:defRPr/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практиориентированных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мероприятий 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повышении квалификации руководителей и педагогов образовательных организаций.</a:t>
            </a:r>
          </a:p>
          <a:p>
            <a:pPr algn="ctr">
              <a:defRPr/>
            </a:pPr>
            <a:r>
              <a:rPr lang="ru-RU" altLang="ru-RU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изменениях и дополнениях в законодательстве об образовании в технологические карты своевременно вносятся соответствующие коррективы.</a:t>
            </a:r>
          </a:p>
          <a:p>
            <a:pPr algn="just"/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6162485" y="1893600"/>
            <a:ext cx="484632" cy="590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5565" y="1543100"/>
            <a:ext cx="1298575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1315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400" b="1" dirty="0" smtClean="0">
            <a:solidFill>
              <a:srgbClr val="423D67"/>
            </a:solidFill>
            <a:effectLst/>
            <a:latin typeface="+mn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400" b="1" dirty="0" smtClean="0">
            <a:solidFill>
              <a:srgbClr val="423D67"/>
            </a:solidFill>
            <a:effectLst/>
            <a:latin typeface="+mn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400" b="1" dirty="0" smtClean="0">
            <a:solidFill>
              <a:srgbClr val="423D67"/>
            </a:solidFill>
            <a:effectLst/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6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400" b="1" dirty="0" smtClean="0">
            <a:solidFill>
              <a:srgbClr val="423D67"/>
            </a:solidFill>
            <a:effectLst/>
            <a:latin typeface="+mn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15422</TotalTime>
  <Words>1353</Words>
  <Application>Microsoft Office PowerPoint</Application>
  <PresentationFormat>Произвольный</PresentationFormat>
  <Paragraphs>147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Тема Office</vt:lpstr>
      <vt:lpstr>4_Тема Office</vt:lpstr>
      <vt:lpstr>5_Тема Office</vt:lpstr>
      <vt:lpstr>6_Тема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Куплинов Ярослав</dc:creator>
  <cp:lastModifiedBy>Марина Александровна Остапова</cp:lastModifiedBy>
  <cp:revision>1069</cp:revision>
  <cp:lastPrinted>2023-02-02T14:28:22Z</cp:lastPrinted>
  <dcterms:created xsi:type="dcterms:W3CDTF">2020-06-19T06:58:49Z</dcterms:created>
  <dcterms:modified xsi:type="dcterms:W3CDTF">2024-04-04T06:55:37Z</dcterms:modified>
</cp:coreProperties>
</file>