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2" r:id="rId3"/>
    <p:sldId id="313" r:id="rId4"/>
    <p:sldId id="323" r:id="rId5"/>
    <p:sldId id="324" r:id="rId6"/>
    <p:sldId id="325" r:id="rId7"/>
    <p:sldId id="296" r:id="rId8"/>
    <p:sldId id="326" r:id="rId9"/>
  </p:sldIdLst>
  <p:sldSz cx="9144000" cy="5143500" type="screen16x9"/>
  <p:notesSz cx="6858000" cy="12192000"/>
  <p:embeddedFontLst>
    <p:embeddedFont>
      <p:font typeface="Panton ExtraBold" panose="020B0604020202020204" charset="-52"/>
      <p:bold r:id="rId12"/>
    </p:embeddedFont>
    <p:embeddedFont>
      <p:font typeface="Panton Bold" panose="020B0604020202020204" charset="-5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Panton" panose="020B0604020202020204" charset="-5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anton SemiBold" panose="020B0604020202020204" charset="-52"/>
      <p:bold r:id="rId21"/>
    </p:embeddedFont>
  </p:embeddedFontLst>
  <p:defaultTextStyle>
    <a:defPPr>
      <a:defRPr lang="ru-RU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5A2"/>
    <a:srgbClr val="89D6F1"/>
    <a:srgbClr val="29C7FF"/>
    <a:srgbClr val="DDE3F7"/>
    <a:srgbClr val="FFFFFF"/>
    <a:srgbClr val="5F71A5"/>
    <a:srgbClr val="37508D"/>
    <a:srgbClr val="3BD3D8"/>
    <a:srgbClr val="24345C"/>
    <a:srgbClr val="31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19" autoAdjust="0"/>
  </p:normalViewPr>
  <p:slideViewPr>
    <p:cSldViewPr>
      <p:cViewPr>
        <p:scale>
          <a:sx n="110" d="100"/>
          <a:sy n="110" d="100"/>
        </p:scale>
        <p:origin x="-470" y="-41"/>
      </p:cViewPr>
      <p:guideLst>
        <p:guide orient="horz" pos="2160"/>
        <p:guide orient="horz" pos="1620"/>
        <p:guide pos="38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558" y="-66"/>
      </p:cViewPr>
      <p:guideLst>
        <p:guide orient="horz" pos="384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3CAD6-9825-4BAD-88B1-3A8EF106C58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E0CEC-CD30-4A4D-B46E-D88F0A77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0565-A9CD-493D-A815-8D8BA0508C7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51A8-CAC5-4E34-9DD1-9D88A443D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8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8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8C81-62AD-42D6-B86F-2E4C0A2405C1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395536" y="1851670"/>
            <a:ext cx="8318647" cy="1090612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Panton SemiBold" panose="020B0604020202020204" charset="-52"/>
              </a:rPr>
              <a:t>О </a:t>
            </a:r>
            <a:r>
              <a:rPr lang="ru-RU" sz="2800" b="1" dirty="0" smtClean="0">
                <a:solidFill>
                  <a:schemeClr val="bg1"/>
                </a:solidFill>
                <a:latin typeface="Panton SemiBold" panose="020B0604020202020204" charset="-52"/>
              </a:rPr>
              <a:t>дополнительных мерах социальной поддержки в </a:t>
            </a:r>
            <a:r>
              <a:rPr lang="ru-RU" sz="2800" b="1" dirty="0">
                <a:solidFill>
                  <a:schemeClr val="bg1"/>
                </a:solidFill>
                <a:latin typeface="Panton SemiBold" panose="020B0604020202020204" charset="-52"/>
              </a:rPr>
              <a:t>сфере образования, воспитания, отдыха и оздоровления </a:t>
            </a:r>
            <a:r>
              <a:rPr lang="ru-RU" sz="2800" b="1" dirty="0" smtClean="0">
                <a:solidFill>
                  <a:schemeClr val="bg1"/>
                </a:solidFill>
                <a:latin typeface="Panton SemiBold" panose="020B0604020202020204" charset="-52"/>
              </a:rPr>
              <a:t>для отдельных категорий детей участников специальной военной операции, действующие на территории Ленинградской области</a:t>
            </a:r>
            <a:endParaRPr sz="2800" dirty="0">
              <a:solidFill>
                <a:schemeClr val="bg1"/>
              </a:solidFill>
              <a:latin typeface="Panton SemiBold" panose="020B0604020202020204" charset="-52"/>
              <a:ea typeface="Panton SemiBold"/>
              <a:cs typeface="Panton SemiBold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331640" y="281819"/>
            <a:ext cx="2944801" cy="774811"/>
          </a:xfrm>
          <a:prstGeom prst="rect">
            <a:avLst/>
          </a:prstGeom>
        </p:spPr>
        <p:txBody>
          <a:bodyPr vert="horz" lIns="68579" tIns="34289" rIns="68579" bIns="34289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DDE3F7"/>
                </a:solidFill>
                <a:latin typeface="Panton SemiBold" panose="020B0604020202020204" charset="-52"/>
                <a:ea typeface="Panton"/>
                <a:cs typeface="Panton"/>
              </a:rPr>
              <a:t>Комитет общего и профессионального образования Ленинградской области</a:t>
            </a:r>
            <a:endParaRPr sz="1400" dirty="0">
              <a:solidFill>
                <a:srgbClr val="DDE3F7"/>
              </a:solidFill>
              <a:latin typeface="Panton SemiBold" panose="020B0604020202020204" charset="-52"/>
              <a:ea typeface="Panton"/>
              <a:cs typeface="Panton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357809" y="206861"/>
            <a:ext cx="821252" cy="92472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467544" y="987574"/>
            <a:ext cx="8612063" cy="884192"/>
          </a:xfrm>
          <a:prstGeom prst="rect">
            <a:avLst/>
          </a:prstGeom>
        </p:spPr>
        <p:txBody>
          <a:bodyPr vert="horz" lIns="68579" tIns="34289" rIns="68579" bIns="34289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490823" y="1196131"/>
            <a:ext cx="8239233" cy="2599755"/>
          </a:xfrm>
          <a:prstGeom prst="rect">
            <a:avLst/>
          </a:prstGeom>
        </p:spPr>
        <p:txBody>
          <a:bodyPr vert="horz" lIns="68579" tIns="34289" rIns="68579" bIns="34289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800" kern="100" dirty="0" smtClean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914400">
              <a:buFont typeface="Arial"/>
              <a:buNone/>
            </a:pPr>
            <a:endParaRPr lang="ru-RU" sz="28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79588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anton SemiBold" panose="020B0604020202020204" charset="-52"/>
              </a:rPr>
              <a:t>* </a:t>
            </a:r>
            <a:r>
              <a:rPr lang="ru-RU" dirty="0">
                <a:solidFill>
                  <a:schemeClr val="bg1"/>
                </a:solidFill>
                <a:latin typeface="Panton SemiBold" panose="020B0604020202020204" charset="-52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Panton SemiBold" panose="020B0604020202020204" charset="-52"/>
              </a:rPr>
              <a:t>остановление </a:t>
            </a:r>
            <a:r>
              <a:rPr lang="ru-RU" dirty="0">
                <a:solidFill>
                  <a:schemeClr val="bg1"/>
                </a:solidFill>
                <a:latin typeface="Panton SemiBold" panose="020B0604020202020204" charset="-52"/>
              </a:rPr>
              <a:t>Правительства Ленинградской </a:t>
            </a:r>
            <a:r>
              <a:rPr lang="ru-RU" dirty="0" smtClean="0">
                <a:solidFill>
                  <a:schemeClr val="bg1"/>
                </a:solidFill>
                <a:latin typeface="Panton SemiBold" panose="020B0604020202020204" charset="-52"/>
              </a:rPr>
              <a:t>области от </a:t>
            </a:r>
            <a:r>
              <a:rPr lang="ru-RU" dirty="0">
                <a:solidFill>
                  <a:schemeClr val="bg1"/>
                </a:solidFill>
                <a:latin typeface="Panton SemiBold" panose="020B0604020202020204" charset="-52"/>
              </a:rPr>
              <a:t>28 июня 2023 года № 440</a:t>
            </a:r>
          </a:p>
          <a:p>
            <a:r>
              <a:rPr lang="ru-RU" dirty="0" smtClean="0">
                <a:solidFill>
                  <a:schemeClr val="bg1"/>
                </a:solidFill>
                <a:latin typeface="Panton SemiBold" panose="020B0604020202020204" charset="-52"/>
              </a:rPr>
              <a:t>(в редакции </a:t>
            </a:r>
            <a:r>
              <a:rPr lang="ru-RU" dirty="0">
                <a:solidFill>
                  <a:schemeClr val="bg1"/>
                </a:solidFill>
                <a:latin typeface="Panton SemiBold" panose="020B0604020202020204" charset="-52"/>
              </a:rPr>
              <a:t>от 19.08.2024)</a:t>
            </a: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43608" y="1163788"/>
            <a:ext cx="2952328" cy="217911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800" b="1" kern="100" dirty="0">
                <a:solidFill>
                  <a:srgbClr val="5065A2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9</a:t>
            </a:r>
            <a:r>
              <a:rPr lang="ru-RU" sz="2000" b="1" kern="100" dirty="0">
                <a:solidFill>
                  <a:schemeClr val="tx1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 категорий детей участников </a:t>
            </a:r>
            <a:r>
              <a:rPr lang="ru-RU" sz="2000" b="1" kern="100" dirty="0" smtClean="0">
                <a:solidFill>
                  <a:schemeClr val="tx1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СВО*</a:t>
            </a:r>
            <a:endParaRPr lang="ru-RU" sz="2000" b="1" kern="100" dirty="0">
              <a:solidFill>
                <a:schemeClr val="tx1"/>
              </a:solidFill>
              <a:latin typeface="Panton SemiBold" panose="020B0604020202020204" charset="-52"/>
              <a:ea typeface="Panto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630788" y="1188465"/>
            <a:ext cx="3109564" cy="2165484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800" b="1" kern="100" dirty="0" smtClean="0">
                <a:solidFill>
                  <a:srgbClr val="5065A2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13</a:t>
            </a:r>
            <a:r>
              <a:rPr lang="ru-RU" sz="2000" b="1" kern="100" dirty="0" smtClean="0">
                <a:solidFill>
                  <a:srgbClr val="29C7FF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 </a:t>
            </a:r>
            <a:r>
              <a:rPr lang="ru-RU" sz="2000" b="1" kern="100" dirty="0">
                <a:solidFill>
                  <a:schemeClr val="tx1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дополнительных мер </a:t>
            </a:r>
            <a:r>
              <a:rPr lang="ru-RU" sz="2000" b="1" kern="100" dirty="0" smtClean="0">
                <a:solidFill>
                  <a:schemeClr val="tx1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социальной поддержки </a:t>
            </a:r>
            <a:r>
              <a:rPr lang="ru-RU" sz="2000" b="1" kern="100" dirty="0">
                <a:solidFill>
                  <a:schemeClr val="tx1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в сфере образования, воспитания, отдыха и оздоровления </a:t>
            </a:r>
            <a:r>
              <a:rPr lang="ru-RU" sz="2000" b="1" kern="100" dirty="0" smtClean="0">
                <a:solidFill>
                  <a:schemeClr val="tx1"/>
                </a:solidFill>
                <a:latin typeface="Panton SemiBold" panose="020B0604020202020204" charset="-52"/>
                <a:ea typeface="Panton"/>
                <a:cs typeface="Times New Roman" panose="02020603050405020304" pitchFamily="18" charset="0"/>
              </a:rPr>
              <a:t>детей*</a:t>
            </a:r>
            <a:endParaRPr lang="ru-RU" sz="2000" b="1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438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 smtClean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07A6789-4CCD-40A8-8622-1C1A20AB9480}"/>
              </a:ext>
            </a:extLst>
          </p:cNvPr>
          <p:cNvSpPr/>
          <p:nvPr/>
        </p:nvSpPr>
        <p:spPr>
          <a:xfrm flipH="1">
            <a:off x="8230798" y="4257719"/>
            <a:ext cx="913202" cy="884192"/>
          </a:xfrm>
          <a:prstGeom prst="triangle">
            <a:avLst>
              <a:gd name="adj" fmla="val 0"/>
            </a:avLst>
          </a:prstGeom>
          <a:solidFill>
            <a:srgbClr val="31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84BDDFC-D2F8-4027-8D2D-5E3AB1FA7DE5}"/>
              </a:ext>
            </a:extLst>
          </p:cNvPr>
          <p:cNvGrpSpPr/>
          <p:nvPr/>
        </p:nvGrpSpPr>
        <p:grpSpPr>
          <a:xfrm>
            <a:off x="2627784" y="770489"/>
            <a:ext cx="5904657" cy="3557221"/>
            <a:chOff x="3680008" y="981432"/>
            <a:chExt cx="3116410" cy="3557221"/>
          </a:xfrm>
        </p:grpSpPr>
        <p:sp>
          <p:nvSpPr>
            <p:cNvPr id="14" name="Shape 232">
              <a:extLst>
                <a:ext uri="{FF2B5EF4-FFF2-40B4-BE49-F238E27FC236}">
                  <a16:creationId xmlns="" xmlns:a16="http://schemas.microsoft.com/office/drawing/2014/main" id="{36CC7D5D-5803-44A7-8706-CF1B1895DA5A}"/>
                </a:ext>
              </a:extLst>
            </p:cNvPr>
            <p:cNvSpPr/>
            <p:nvPr/>
          </p:nvSpPr>
          <p:spPr>
            <a:xfrm>
              <a:off x="3718013" y="981432"/>
              <a:ext cx="2999313" cy="734045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</a:t>
              </a: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беспечение местом в детском саду по месту жительства семьи</a:t>
              </a:r>
              <a:endParaRPr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5" name="Shape 232">
              <a:extLst>
                <a:ext uri="{FF2B5EF4-FFF2-40B4-BE49-F238E27FC236}">
                  <a16:creationId xmlns="" xmlns:a16="http://schemas.microsoft.com/office/drawing/2014/main" id="{F3347CF6-1A31-4E0C-A86A-DBA864BAA9BE}"/>
                </a:ext>
              </a:extLst>
            </p:cNvPr>
            <p:cNvSpPr/>
            <p:nvPr/>
          </p:nvSpPr>
          <p:spPr>
            <a:xfrm>
              <a:off x="3756018" y="2145247"/>
              <a:ext cx="3040400" cy="378563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Зачисления в техникум, колледж</a:t>
              </a:r>
              <a:endParaRPr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7" name="Shape 232">
              <a:extLst>
                <a:ext uri="{FF2B5EF4-FFF2-40B4-BE49-F238E27FC236}">
                  <a16:creationId xmlns="" xmlns:a16="http://schemas.microsoft.com/office/drawing/2014/main" id="{65B5D6B2-4383-4087-B09E-E4CE9D0908DE}"/>
                </a:ext>
              </a:extLst>
            </p:cNvPr>
            <p:cNvSpPr/>
            <p:nvPr/>
          </p:nvSpPr>
          <p:spPr>
            <a:xfrm>
              <a:off x="3680008" y="2983979"/>
              <a:ext cx="3025512" cy="734045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Прием на обучение по дополнительным общеобразовательным программам </a:t>
              </a:r>
              <a:endParaRPr lang="ru-RU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8" name="Shape 232">
              <a:extLst>
                <a:ext uri="{FF2B5EF4-FFF2-40B4-BE49-F238E27FC236}">
                  <a16:creationId xmlns="" xmlns:a16="http://schemas.microsoft.com/office/drawing/2014/main" id="{5C4D7D26-D957-49BD-9EE7-8F61AAE8BEE1}"/>
                </a:ext>
              </a:extLst>
            </p:cNvPr>
            <p:cNvSpPr/>
            <p:nvPr/>
          </p:nvSpPr>
          <p:spPr>
            <a:xfrm>
              <a:off x="3714079" y="4160090"/>
              <a:ext cx="3077488" cy="378563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Обеспечение местом в группе продленного дня </a:t>
              </a:r>
              <a:endParaRPr lang="ru-RU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52584" y="880437"/>
            <a:ext cx="38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en-US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1</a:t>
            </a:r>
            <a:endParaRPr lang="ru-RU" sz="3600" kern="0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 ExtraBold" panose="000009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68859" y="1800419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03950" y="2787774"/>
            <a:ext cx="47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4960" y="3867894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4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83568" y="632653"/>
            <a:ext cx="952500" cy="9525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515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576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3" y="374731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 smtClean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07A6789-4CCD-40A8-8622-1C1A20AB9480}"/>
              </a:ext>
            </a:extLst>
          </p:cNvPr>
          <p:cNvSpPr/>
          <p:nvPr/>
        </p:nvSpPr>
        <p:spPr>
          <a:xfrm flipH="1">
            <a:off x="8230798" y="4257719"/>
            <a:ext cx="913202" cy="884192"/>
          </a:xfrm>
          <a:prstGeom prst="triangle">
            <a:avLst>
              <a:gd name="adj" fmla="val 0"/>
            </a:avLst>
          </a:prstGeom>
          <a:solidFill>
            <a:srgbClr val="31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84BDDFC-D2F8-4027-8D2D-5E3AB1FA7DE5}"/>
              </a:ext>
            </a:extLst>
          </p:cNvPr>
          <p:cNvGrpSpPr/>
          <p:nvPr/>
        </p:nvGrpSpPr>
        <p:grpSpPr>
          <a:xfrm>
            <a:off x="2699792" y="742168"/>
            <a:ext cx="5907880" cy="3904138"/>
            <a:chOff x="3689128" y="1124419"/>
            <a:chExt cx="3118112" cy="3904138"/>
          </a:xfrm>
        </p:grpSpPr>
        <p:sp>
          <p:nvSpPr>
            <p:cNvPr id="14" name="Shape 232">
              <a:extLst>
                <a:ext uri="{FF2B5EF4-FFF2-40B4-BE49-F238E27FC236}">
                  <a16:creationId xmlns="" xmlns:a16="http://schemas.microsoft.com/office/drawing/2014/main" id="{36CC7D5D-5803-44A7-8706-CF1B1895DA5A}"/>
                </a:ext>
              </a:extLst>
            </p:cNvPr>
            <p:cNvSpPr/>
            <p:nvPr/>
          </p:nvSpPr>
          <p:spPr>
            <a:xfrm>
              <a:off x="3689128" y="1124419"/>
              <a:ext cx="2999313" cy="639660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sz="1600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Б</a:t>
              </a: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есплатное питание обучающихся по образовательным программам основного и среднего общего образования </a:t>
              </a:r>
              <a:endParaRPr sz="1600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5" name="Shape 232">
              <a:extLst>
                <a:ext uri="{FF2B5EF4-FFF2-40B4-BE49-F238E27FC236}">
                  <a16:creationId xmlns="" xmlns:a16="http://schemas.microsoft.com/office/drawing/2014/main" id="{F3347CF6-1A31-4E0C-A86A-DBA864BAA9BE}"/>
                </a:ext>
              </a:extLst>
            </p:cNvPr>
            <p:cNvSpPr/>
            <p:nvPr/>
          </p:nvSpPr>
          <p:spPr>
            <a:xfrm>
              <a:off x="3727133" y="1947878"/>
              <a:ext cx="3040400" cy="639660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Бесплатное </a:t>
              </a:r>
              <a:r>
                <a:rPr lang="ru-RU" sz="1600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питание обучающихся по образовательным </a:t>
              </a: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программам среднего профессионального образования</a:t>
              </a:r>
              <a:endParaRPr sz="1600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7" name="Shape 232">
              <a:extLst>
                <a:ext uri="{FF2B5EF4-FFF2-40B4-BE49-F238E27FC236}">
                  <a16:creationId xmlns="" xmlns:a16="http://schemas.microsoft.com/office/drawing/2014/main" id="{65B5D6B2-4383-4087-B09E-E4CE9D0908DE}"/>
                </a:ext>
              </a:extLst>
            </p:cNvPr>
            <p:cNvSpPr/>
            <p:nvPr/>
          </p:nvSpPr>
          <p:spPr>
            <a:xfrm>
              <a:off x="3738956" y="2987384"/>
              <a:ext cx="3025512" cy="710962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Предоставление </a:t>
              </a: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места в организациях отдыха детей и их оздоровления</a:t>
              </a:r>
            </a:p>
          </p:txBody>
        </p:sp>
        <p:sp>
          <p:nvSpPr>
            <p:cNvPr id="18" name="Shape 232">
              <a:extLst>
                <a:ext uri="{FF2B5EF4-FFF2-40B4-BE49-F238E27FC236}">
                  <a16:creationId xmlns="" xmlns:a16="http://schemas.microsoft.com/office/drawing/2014/main" id="{5C4D7D26-D957-49BD-9EE7-8F61AAE8BEE1}"/>
                </a:ext>
              </a:extLst>
            </p:cNvPr>
            <p:cNvSpPr/>
            <p:nvPr/>
          </p:nvSpPr>
          <p:spPr>
            <a:xfrm>
              <a:off x="3729752" y="3962113"/>
              <a:ext cx="3077488" cy="1066444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Льготное </a:t>
              </a: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пребывание в организациях отдыха детей и их оздоровления сезонного действия и круглогодичного </a:t>
              </a: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действия</a:t>
              </a:r>
              <a:endParaRPr lang="ru-RU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95736" y="757210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59824" y="1625265"/>
            <a:ext cx="481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37388" y="2640110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 smtClean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7</a:t>
            </a:r>
            <a:endParaRPr lang="ru-RU" sz="3600" kern="0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 ExtraBold" panose="000009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3744" y="3723878"/>
            <a:ext cx="47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8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12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953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68958" y="2693640"/>
            <a:ext cx="952500" cy="95250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68958" y="378146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 smtClean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07A6789-4CCD-40A8-8622-1C1A20AB9480}"/>
              </a:ext>
            </a:extLst>
          </p:cNvPr>
          <p:cNvSpPr/>
          <p:nvPr/>
        </p:nvSpPr>
        <p:spPr>
          <a:xfrm flipH="1">
            <a:off x="8230798" y="4257719"/>
            <a:ext cx="913202" cy="884192"/>
          </a:xfrm>
          <a:prstGeom prst="triangle">
            <a:avLst>
              <a:gd name="adj" fmla="val 0"/>
            </a:avLst>
          </a:prstGeom>
          <a:solidFill>
            <a:srgbClr val="31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84BDDFC-D2F8-4027-8D2D-5E3AB1FA7DE5}"/>
              </a:ext>
            </a:extLst>
          </p:cNvPr>
          <p:cNvGrpSpPr/>
          <p:nvPr/>
        </p:nvGrpSpPr>
        <p:grpSpPr>
          <a:xfrm>
            <a:off x="2699791" y="785943"/>
            <a:ext cx="5760639" cy="3441013"/>
            <a:chOff x="3699470" y="1121839"/>
            <a:chExt cx="3040400" cy="3441013"/>
          </a:xfrm>
        </p:grpSpPr>
        <p:sp>
          <p:nvSpPr>
            <p:cNvPr id="14" name="Shape 232">
              <a:extLst>
                <a:ext uri="{FF2B5EF4-FFF2-40B4-BE49-F238E27FC236}">
                  <a16:creationId xmlns="" xmlns:a16="http://schemas.microsoft.com/office/drawing/2014/main" id="{36CC7D5D-5803-44A7-8706-CF1B1895DA5A}"/>
                </a:ext>
              </a:extLst>
            </p:cNvPr>
            <p:cNvSpPr/>
            <p:nvPr/>
          </p:nvSpPr>
          <p:spPr>
            <a:xfrm>
              <a:off x="3699470" y="1121839"/>
              <a:ext cx="2999313" cy="1230591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Получение </a:t>
              </a:r>
              <a:r>
                <a:rPr lang="ru-RU" sz="1600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бесплатной путевки в организации отдыха детей и их оздоровления наравне с </a:t>
              </a: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детьми, отнесенными к категории детей, находящихся в трудной жизненной ситуации</a:t>
              </a:r>
              <a:endParaRPr sz="1600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5" name="Shape 232">
              <a:extLst>
                <a:ext uri="{FF2B5EF4-FFF2-40B4-BE49-F238E27FC236}">
                  <a16:creationId xmlns="" xmlns:a16="http://schemas.microsoft.com/office/drawing/2014/main" id="{F3347CF6-1A31-4E0C-A86A-DBA864BAA9BE}"/>
                </a:ext>
              </a:extLst>
            </p:cNvPr>
            <p:cNvSpPr/>
            <p:nvPr/>
          </p:nvSpPr>
          <p:spPr>
            <a:xfrm>
              <a:off x="3699470" y="2457707"/>
              <a:ext cx="3040400" cy="935126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Льготное </a:t>
              </a:r>
              <a:r>
                <a:rPr lang="ru-RU" sz="1600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пребывание в </a:t>
              </a: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организациях, </a:t>
              </a:r>
              <a:r>
                <a:rPr lang="ru-RU" sz="1600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реализующих образовательные программы дошкольного образования, путем освобождения от родительской платы</a:t>
              </a:r>
              <a:endParaRPr sz="1600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7" name="Shape 232">
              <a:extLst>
                <a:ext uri="{FF2B5EF4-FFF2-40B4-BE49-F238E27FC236}">
                  <a16:creationId xmlns="" xmlns:a16="http://schemas.microsoft.com/office/drawing/2014/main" id="{65B5D6B2-4383-4087-B09E-E4CE9D0908DE}"/>
                </a:ext>
              </a:extLst>
            </p:cNvPr>
            <p:cNvSpPr/>
            <p:nvPr/>
          </p:nvSpPr>
          <p:spPr>
            <a:xfrm>
              <a:off x="3714358" y="3627726"/>
              <a:ext cx="3025512" cy="935126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sz="1600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Льготное пребывание в школе путем освобождение от платы за осуществление присмотра и ухода за детьми в группах продленного дня </a:t>
              </a:r>
              <a:endParaRPr lang="ru-RU" sz="1600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035015" y="926225"/>
            <a:ext cx="481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2263672"/>
            <a:ext cx="683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 smtClean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10</a:t>
            </a:r>
            <a:endParaRPr lang="ru-RU" sz="3600" kern="0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 ExtraBold" panose="000009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25397" y="350188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 smtClean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11</a:t>
            </a:r>
            <a:endParaRPr lang="ru-RU" sz="3600" kern="0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 ExtraBold" panose="00000900000000000000" pitchFamily="2" charset="-52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99592" y="2113124"/>
            <a:ext cx="952500" cy="9525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908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99592" y="339811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="" xmlns:a16="http://schemas.microsoft.com/office/drawing/2014/main" id="{A4F4B272-57B5-4575-A286-D7B88563F84A}"/>
              </a:ext>
            </a:extLst>
          </p:cNvPr>
          <p:cNvSpPr/>
          <p:nvPr/>
        </p:nvSpPr>
        <p:spPr>
          <a:xfrm>
            <a:off x="0" y="4257719"/>
            <a:ext cx="913202" cy="884192"/>
          </a:xfrm>
          <a:prstGeom prst="triangle">
            <a:avLst>
              <a:gd name="adj" fmla="val 0"/>
            </a:avLst>
          </a:prstGeom>
          <a:solidFill>
            <a:srgbClr val="31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 smtClean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807A6789-4CCD-40A8-8622-1C1A20AB9480}"/>
              </a:ext>
            </a:extLst>
          </p:cNvPr>
          <p:cNvSpPr/>
          <p:nvPr/>
        </p:nvSpPr>
        <p:spPr>
          <a:xfrm flipH="1">
            <a:off x="8230798" y="4257719"/>
            <a:ext cx="913202" cy="884192"/>
          </a:xfrm>
          <a:prstGeom prst="triangle">
            <a:avLst>
              <a:gd name="adj" fmla="val 0"/>
            </a:avLst>
          </a:prstGeom>
          <a:solidFill>
            <a:srgbClr val="31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84BDDFC-D2F8-4027-8D2D-5E3AB1FA7DE5}"/>
              </a:ext>
            </a:extLst>
          </p:cNvPr>
          <p:cNvGrpSpPr/>
          <p:nvPr/>
        </p:nvGrpSpPr>
        <p:grpSpPr>
          <a:xfrm>
            <a:off x="2771799" y="756885"/>
            <a:ext cx="5804440" cy="3208586"/>
            <a:chOff x="3737474" y="1117222"/>
            <a:chExt cx="3063517" cy="3208586"/>
          </a:xfrm>
        </p:grpSpPr>
        <p:sp>
          <p:nvSpPr>
            <p:cNvPr id="14" name="Shape 232">
              <a:extLst>
                <a:ext uri="{FF2B5EF4-FFF2-40B4-BE49-F238E27FC236}">
                  <a16:creationId xmlns="" xmlns:a16="http://schemas.microsoft.com/office/drawing/2014/main" id="{36CC7D5D-5803-44A7-8706-CF1B1895DA5A}"/>
                </a:ext>
              </a:extLst>
            </p:cNvPr>
            <p:cNvSpPr/>
            <p:nvPr/>
          </p:nvSpPr>
          <p:spPr>
            <a:xfrm>
              <a:off x="3737474" y="1117222"/>
              <a:ext cx="2999313" cy="1398842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Обеспечение </a:t>
              </a: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местом в </a:t>
              </a: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образовательных </a:t>
              </a: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организациях Ленинградской области, реализующих программы начального общего, основного общего и среднего общего образования</a:t>
              </a:r>
              <a:endParaRPr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  <p:sp>
          <p:nvSpPr>
            <p:cNvPr id="17" name="Shape 232">
              <a:extLst>
                <a:ext uri="{FF2B5EF4-FFF2-40B4-BE49-F238E27FC236}">
                  <a16:creationId xmlns="" xmlns:a16="http://schemas.microsoft.com/office/drawing/2014/main" id="{65B5D6B2-4383-4087-B09E-E4CE9D0908DE}"/>
                </a:ext>
              </a:extLst>
            </p:cNvPr>
            <p:cNvSpPr/>
            <p:nvPr/>
          </p:nvSpPr>
          <p:spPr>
            <a:xfrm>
              <a:off x="3775479" y="2926966"/>
              <a:ext cx="3025512" cy="1398842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>
              <a:defPPr/>
              <a:lvl1pPr marL="0" lvl="0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Ежемесячная стипендия </a:t>
              </a: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Губернатора Ленинградской области </a:t>
              </a: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детям, </a:t>
              </a:r>
              <a:r>
                <a:rPr lang="ru-RU" dirty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обучающимся по программам среднего профессионального и высшего </a:t>
              </a:r>
              <a:r>
                <a:rPr lang="ru-RU" dirty="0" smtClean="0">
                  <a:solidFill>
                    <a:schemeClr val="bg1"/>
                  </a:solidFill>
                  <a:latin typeface="Panton SemiBold" panose="00000700000000000000" pitchFamily="2" charset="-52"/>
                  <a:ea typeface="Panton"/>
                  <a:cs typeface="Panton"/>
                </a:rPr>
                <a:t>образования</a:t>
              </a:r>
              <a:endParaRPr lang="ru-RU" dirty="0">
                <a:solidFill>
                  <a:schemeClr val="bg1"/>
                </a:solidFill>
                <a:latin typeface="Panton SemiBold" panose="00000700000000000000" pitchFamily="2" charset="-52"/>
                <a:ea typeface="Panton"/>
                <a:cs typeface="Panton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979712" y="1070055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 smtClean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12</a:t>
            </a:r>
            <a:endParaRPr lang="ru-RU" sz="3600" kern="0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 ExtraBold" panose="00000900000000000000" pitchFamily="2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2857738"/>
            <a:ext cx="67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/>
            <a:r>
              <a:rPr lang="ru-RU" sz="3600" kern="0" dirty="0" smtClean="0">
                <a:solidFill>
                  <a:srgbClr val="29C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nton ExtraBold" panose="00000900000000000000" pitchFamily="2" charset="-52"/>
              </a:rPr>
              <a:t>13</a:t>
            </a:r>
            <a:endParaRPr lang="ru-RU" sz="3600" kern="0" dirty="0">
              <a:solidFill>
                <a:srgbClr val="29C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nton ExtraBold" panose="00000900000000000000" pitchFamily="2" charset="-52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8" y="906497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3613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4679" y="95295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sz="2000" b="1" kern="1200" dirty="0" smtClean="0">
                <a:solidFill>
                  <a:srgbClr val="DDE3F7"/>
                </a:solidFill>
                <a:latin typeface="Panton SemiBold" panose="020B0604020202020204" charset="-52"/>
                <a:ea typeface="Panton Bold"/>
                <a:cs typeface="Panton Bold"/>
              </a:rPr>
              <a:t>Категории детей участников СВО, которые имеют право на получение дополнительных мер социальной поддержки</a:t>
            </a:r>
            <a:endParaRPr lang="ru-RU" sz="2000" kern="0" dirty="0">
              <a:solidFill>
                <a:srgbClr val="DDE3F7"/>
              </a:solidFill>
              <a:latin typeface="Panton SemiBold" panose="020B0604020202020204" charset="-52"/>
              <a:ea typeface="Panton Bold"/>
              <a:cs typeface="Panton Bold"/>
            </a:endParaRPr>
          </a:p>
        </p:txBody>
      </p:sp>
      <p:sp>
        <p:nvSpPr>
          <p:cNvPr id="12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492920" y="1131590"/>
            <a:ext cx="8161896" cy="648072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военнослужащих, принимающих участие в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СВО на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территориях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ДНР, ЛНР,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Запорожской области, Херсонской области и Украины в составе именных подразделений Ленинградской области</a:t>
            </a:r>
          </a:p>
        </p:txBody>
      </p:sp>
      <p:sp>
        <p:nvSpPr>
          <p:cNvPr id="13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499432" y="1965269"/>
            <a:ext cx="8136904" cy="360040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граждан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РФ,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призванных на военную службу по частичной мобилизации в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ВС РФ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14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511634" y="2575026"/>
            <a:ext cx="8169904" cy="369538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граждан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РФ,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добровольно поступивших на военную службу в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ВС РФ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для участия в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СВО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15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521798" y="3183095"/>
            <a:ext cx="8169904" cy="360040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Дети, являющиеся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пасынками и падчерицами военнослужащих, принимающих участие в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СВО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16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521798" y="3795886"/>
            <a:ext cx="8169904" cy="504056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вышеуказанных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4 категорий военнослужащих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, погибших (умерших) в связи с выполнением задач в ходе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СВО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79512" y="1316466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6062" y="2042133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11400" y="2656639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20912" y="3259959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04888" y="3872027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4679" y="95295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52425" y="319406"/>
            <a:ext cx="8972103" cy="884192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2000" kern="0" dirty="0">
              <a:solidFill>
                <a:srgbClr val="DDE3F7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591287" y="699542"/>
            <a:ext cx="8169904" cy="504056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являющихся полнородными или неполнородными братьями и(или) сестрами военнослужащих (граждан), погибших (умерших) в связи с выполнением задач в ходе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СВО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</p:txBody>
      </p:sp>
      <p:sp>
        <p:nvSpPr>
          <p:cNvPr id="18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593340" y="1388474"/>
            <a:ext cx="8169904" cy="720080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лиц, заключивших контракт (имевших иные правоотношения) с организациями, содействующими выполнению задач, возложенных на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ВС РФ,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в ходе СВО, погибших (умерших) в связи с выполнением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боевых задач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582498" y="2369774"/>
            <a:ext cx="8169904" cy="720080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граждан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РФ из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числа предусмотренных пунктом 4 статьи 22.1 Федерального закона от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31.05.1996 №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61-ФЗ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«Об обороне»,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погибших (умерших) в связи с выполнением задач, возложенных на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ВС РФ,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в ходе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СВО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16">
            <a:extLst>
              <a:ext uri="{FF2B5EF4-FFF2-40B4-BE49-F238E27FC236}">
                <a16:creationId xmlns="" xmlns:a16="http://schemas.microsoft.com/office/drawing/2014/main" id="{DAC10FEB-F1FC-4E8E-A58B-E57F53EF479A}"/>
              </a:ext>
            </a:extLst>
          </p:cNvPr>
          <p:cNvSpPr/>
          <p:nvPr/>
        </p:nvSpPr>
        <p:spPr>
          <a:xfrm>
            <a:off x="612055" y="3363838"/>
            <a:ext cx="8169904" cy="981562"/>
          </a:xfrm>
          <a:prstGeom prst="roundRect">
            <a:avLst/>
          </a:prstGeom>
          <a:solidFill>
            <a:srgbClr val="DDE3F7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Дети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военнослужащих (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граждан) уволенных </a:t>
            </a:r>
            <a:r>
              <a:rPr lang="ru-RU" b="1" dirty="0">
                <a:solidFill>
                  <a:schemeClr val="tx1"/>
                </a:solidFill>
                <a:latin typeface="Panton SemiBold" panose="020B0604020202020204" charset="-52"/>
              </a:rPr>
              <a:t>с военной службы по состоянию здоровья в связи с получением при выполнении ими задач в ходе СВО ранений, контузии, иных увечий или заболеваний, следствием которых стала инвалидность, либо установление следующей группы инвалидности в зависимости от степени расстройства функций </a:t>
            </a:r>
            <a:r>
              <a:rPr lang="ru-RU" b="1" dirty="0" smtClean="0">
                <a:solidFill>
                  <a:schemeClr val="tx1"/>
                </a:solidFill>
                <a:latin typeface="Panton SemiBold" panose="020B0604020202020204" charset="-52"/>
              </a:rPr>
              <a:t>организма</a:t>
            </a:r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Panton SemiBold" panose="020B0604020202020204" charset="-52"/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93705" y="792902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97229" y="1645358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03255" y="2626658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24023" y="3751463"/>
            <a:ext cx="288032" cy="206312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512</Words>
  <Application>Microsoft Office PowerPoint</Application>
  <DocSecurity>0</DocSecurity>
  <PresentationFormat>Экран (16:9)</PresentationFormat>
  <Paragraphs>60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Panton ExtraBold</vt:lpstr>
      <vt:lpstr>Panton Bold</vt:lpstr>
      <vt:lpstr>Calibri Light</vt:lpstr>
      <vt:lpstr>Times New Roman</vt:lpstr>
      <vt:lpstr>Panton</vt:lpstr>
      <vt:lpstr>Calibri</vt:lpstr>
      <vt:lpstr>Panton SemiBold</vt:lpstr>
      <vt:lpstr>Специальное оформление</vt:lpstr>
      <vt:lpstr>О дополнительных мерах социальной поддержки в сфере образования, воспитания, отдыха и оздоровления для отдельных категорий детей участников специальной военной операции, действующие на территории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Суверенная система  образования:  региональный контекст</dc:title>
  <dc:creator>Татьяна Аркадьевна Васильева</dc:creator>
  <cp:lastModifiedBy>Оксана Владимировна Кокоулина</cp:lastModifiedBy>
  <cp:revision>388</cp:revision>
  <dcterms:modified xsi:type="dcterms:W3CDTF">2024-11-07T06:05:26Z</dcterms:modified>
</cp:coreProperties>
</file>