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21"/>
  </p:notesMasterIdLst>
  <p:handoutMasterIdLst>
    <p:handoutMasterId r:id="rId22"/>
  </p:handoutMasterIdLst>
  <p:sldIdLst>
    <p:sldId id="386" r:id="rId3"/>
    <p:sldId id="559" r:id="rId4"/>
    <p:sldId id="597" r:id="rId5"/>
    <p:sldId id="560" r:id="rId6"/>
    <p:sldId id="598" r:id="rId7"/>
    <p:sldId id="605" r:id="rId8"/>
    <p:sldId id="600" r:id="rId9"/>
    <p:sldId id="601" r:id="rId10"/>
    <p:sldId id="602" r:id="rId11"/>
    <p:sldId id="603" r:id="rId12"/>
    <p:sldId id="561" r:id="rId13"/>
    <p:sldId id="590" r:id="rId14"/>
    <p:sldId id="591" r:id="rId15"/>
    <p:sldId id="592" r:id="rId16"/>
    <p:sldId id="594" r:id="rId17"/>
    <p:sldId id="596" r:id="rId18"/>
    <p:sldId id="607" r:id="rId19"/>
    <p:sldId id="606" r:id="rId20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4FE"/>
    <a:srgbClr val="F2C6F1"/>
    <a:srgbClr val="D8DBE0"/>
    <a:srgbClr val="A2A2DA"/>
    <a:srgbClr val="E7D9E7"/>
    <a:srgbClr val="FF3300"/>
    <a:srgbClr val="CDCDEB"/>
    <a:srgbClr val="FF6699"/>
    <a:srgbClr val="CCD5EC"/>
    <a:srgbClr val="FEB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7300" autoAdjust="0"/>
  </p:normalViewPr>
  <p:slideViewPr>
    <p:cSldViewPr snapToGrid="0" snapToObjects="1">
      <p:cViewPr>
        <p:scale>
          <a:sx n="70" d="100"/>
          <a:sy n="70" d="100"/>
        </p:scale>
        <p:origin x="-579" y="-36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3/13/2025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1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495001&amp;dst=10103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2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90BF97-71DD-BA4B-90F6-F29E383222BC}"/>
              </a:ext>
            </a:extLst>
          </p:cNvPr>
          <p:cNvSpPr/>
          <p:nvPr/>
        </p:nvSpPr>
        <p:spPr>
          <a:xfrm>
            <a:off x="499258" y="12354"/>
            <a:ext cx="6518094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</a:p>
          <a:p>
            <a:pPr algn="ctr"/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</a:p>
          <a:p>
            <a:pPr algn="ctr"/>
            <a:r>
              <a:rPr lang="ru-RU" altLang="ru-RU" sz="3200" b="1" dirty="0" smtClean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контроля (надзора) в сфере образования</a:t>
            </a:r>
          </a:p>
          <a:p>
            <a:pPr algn="ctr"/>
            <a:r>
              <a:rPr lang="ru-RU" altLang="ru-RU" sz="3200" b="1" dirty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</a:t>
            </a:r>
          </a:p>
          <a:p>
            <a:pPr algn="r"/>
            <a:r>
              <a:rPr lang="ru-RU" sz="1600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ценки качества и правового обеспечения 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комитета общего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ru-RU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10044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– ПРИОРИТЕТ при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федерального государственного контроля (надзора) в сфере образования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Задача- снижение рисков причинения вреда охраняемым законом ценностям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9737" y="2729632"/>
            <a:ext cx="3596132" cy="4169311"/>
          </a:xfrm>
          <a:prstGeom prst="roundRect">
            <a:avLst/>
          </a:prstGeom>
          <a:solidFill>
            <a:srgbClr val="FCF2F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рисков причинения вреда (ущерба)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разрабатывается и утверждается комитетом общего и профессионального образования Ленинградской области)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23128" y="2934270"/>
            <a:ext cx="5295177" cy="3712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Охраняемые законом ценности в сфере образования – это права и законные интересы граждан в сфере образования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причинения вреда охраняемым законом ценностям в сфере образования – потенциальные возможности наступления неблагоприятных последствий при реализации прав, нарушение прав и интересов граждан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664263" y="4403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alt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29 декабря 2012 года № 273-ФЗ «Об образовании в Российской Федерации»:</a:t>
            </a:r>
          </a:p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86850" y="2866082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3363" y="3545073"/>
            <a:ext cx="11017977" cy="18662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4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46741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rgbClr val="E7D9E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rgbClr val="F2C6F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32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423D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причинения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контроля </a:t>
            </a:r>
          </a:p>
          <a:p>
            <a:pPr lvl="0"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(ущерба)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alt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895900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3081" y="2394310"/>
            <a:ext cx="3555242" cy="1576316"/>
          </a:xfrm>
          <a:prstGeom prst="rect">
            <a:avLst/>
          </a:prstGeom>
          <a:gradFill>
            <a:gsLst>
              <a:gs pos="0">
                <a:srgbClr val="FF33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8525" y="2442077"/>
            <a:ext cx="2781797" cy="1528549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13027" y="2385209"/>
            <a:ext cx="3589364" cy="1585417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114797" y="175722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0248994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099377" y="4055195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3103" y="4739607"/>
            <a:ext cx="11365040" cy="1576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(Постановление №997)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(приложение к Постановлению №997)  </a:t>
            </a:r>
            <a:endParaRPr lang="ru-RU" sz="19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29300" y="1207166"/>
            <a:ext cx="9833059" cy="91440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Контролируемые лица, в деятельности  которых нижеперечисленные критерии не установлены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4" name="Скругленный прямоугольник 3"/>
          <p:cNvSpPr/>
          <p:nvPr/>
        </p:nvSpPr>
        <p:spPr>
          <a:xfrm>
            <a:off x="402634" y="1207166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9" name="Скругленный прямоугольник 18"/>
          <p:cNvSpPr/>
          <p:nvPr/>
        </p:nvSpPr>
        <p:spPr>
          <a:xfrm>
            <a:off x="126254" y="3058713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 категория риска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20" name="Скругленный прямоугольник 19"/>
          <p:cNvSpPr/>
          <p:nvPr/>
        </p:nvSpPr>
        <p:spPr>
          <a:xfrm>
            <a:off x="126254" y="4968206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3989" y="2416644"/>
            <a:ext cx="3234519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(жалобы, заявления), признанного обоснованным по результатам рассмотрения о фактах нарушения контролируемым лицом обязательных требований и (или) исполнения решений, принимаемых по результатам КНМ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452281" y="2956611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50926" y="2417636"/>
            <a:ext cx="2947916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628495" y="2956611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0597486" y="2416643"/>
            <a:ext cx="1896203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выявленных по результатам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19869" y="4783540"/>
            <a:ext cx="10473819" cy="607326"/>
          </a:xfrm>
          <a:prstGeom prst="rect">
            <a:avLst/>
          </a:prstGeom>
          <a:gradFill>
            <a:gsLst>
              <a:gs pos="0">
                <a:srgbClr val="FF33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двух и более критериев несоблюдения обязательных 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88107" y="5610072"/>
            <a:ext cx="3439235" cy="1459468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обращения (жалобы, заявления), признанного обоснованным по результатам рассмотрения о фактах нарушения контролируемым лицом обязательных требований и (или) исполнения решений, принимаемых по результатам КНМ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670646" y="5610072"/>
            <a:ext cx="3002506" cy="14594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905164" y="5610072"/>
            <a:ext cx="3016155" cy="14048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выявленных по результатам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val="189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211474"/>
            <a:ext cx="11546006" cy="215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объектов контроля к категориям риска, применении критериев риска нарушения обязательных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используются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полученные: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любых источников, обеспечивающих их достоверность,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профилактических мероприятий, контрольных (надзорных) мероприятий,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отчетности, представление которой предусмотрено нормативными правовыми актами Российской Федерации,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обращений контролируемых лиц, иных граждан и организаций,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сообщений средств массовой информации,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сведений, содержащихся в информационных ресурсах.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федерального государственного контроля (надзора) в сфере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риска причинения вреда (ущерба) охраняемым законом ценностям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 24 248-ФЗ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0230" y="4967364"/>
            <a:ext cx="11478046" cy="560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Отнесение объекта контроля к одной из категорий риска осуществляется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сопоставления его характеристик с утвержденными критериями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903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Сбор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обработка, анализ и учет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осуществляются контрольным (надзорным) органом без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контролируемыми лицами (за исключением сбора, обработки, анализа и учета сведений в рамках обязательного профилактического визита). При осуществлении сбора, обработки, анализа и учета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лиц не могут возлагаться дополнительные обязанности, не предусмотренные федеральными законами</a:t>
            </a:r>
            <a:r>
              <a:rPr lang="ru-RU" sz="16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210" y="5697940"/>
            <a:ext cx="1147804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объект контроля не отнесен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риска, он считается отнесенным к категории низкого риска.</a:t>
            </a: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73601" y="4920190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5378" y="1817837"/>
            <a:ext cx="10679373" cy="1200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ч.1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87143" y="324015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визитов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25 248-ФЗ 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28299" y="3816420"/>
            <a:ext cx="10572023" cy="1397026"/>
          </a:xfrm>
          <a:prstGeom prst="rect">
            <a:avLst/>
          </a:prstGeom>
          <a:solidFill>
            <a:srgbClr val="E7D9E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/>
              </a:rPr>
              <a:t>п.2 ч.2</a:t>
            </a:r>
            <a:r>
              <a:rPr lang="ru-RU" sz="2000" dirty="0" smtClean="0">
                <a:solidFill>
                  <a:srgbClr val="7030A0"/>
                </a:solidFill>
                <a:latin typeface="Times New Roman"/>
              </a:rPr>
              <a:t>: </a:t>
            </a:r>
            <a:r>
              <a:rPr lang="ru-RU" sz="2000" dirty="0" smtClean="0">
                <a:latin typeface="Times New Roman"/>
              </a:rPr>
              <a:t>Одно </a:t>
            </a:r>
            <a:r>
              <a:rPr lang="ru-RU" sz="2000" dirty="0">
                <a:latin typeface="Times New Roman"/>
              </a:rPr>
              <a:t>плановое контрольное (надзорное) мероприятие в два года либо один обязательный профилактический визит в год - </a:t>
            </a:r>
            <a:r>
              <a:rPr lang="ru-RU" sz="2000" b="1" dirty="0">
                <a:latin typeface="Times New Roman"/>
              </a:rPr>
              <a:t>для объектов контроля, отнесенных к категории высокого </a:t>
            </a:r>
            <a:r>
              <a:rPr lang="ru-RU" sz="2000" b="1" dirty="0" smtClean="0">
                <a:latin typeface="Times New Roman"/>
              </a:rPr>
              <a:t>риска.</a:t>
            </a:r>
            <a:endParaRPr lang="ru-RU" sz="2000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7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144172" y="165472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контроля, учитываемых в рамках формирования ежегодного плана контрольных (надзорных) мероприятий, с указанием категории риска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6511" y="2328921"/>
            <a:ext cx="10591623" cy="2290845"/>
          </a:xfrm>
          <a:prstGeom prst="rect">
            <a:avLst/>
          </a:prstGeom>
          <a:solidFill>
            <a:srgbClr val="E7D9E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РЕЕСТР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КАТЕГОРИРОВАННЫХ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ОБЪЕКТОВ размещен:</a:t>
            </a:r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на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официальном сайте комитета общего и профессионального образования Ленинградской области по адресу: </a:t>
            </a:r>
            <a:endParaRPr lang="en-US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станица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нарушения обязательных требований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ГИС «Единый реестр видов контроля»</a:t>
            </a:r>
            <a:endParaRPr lang="ru-RU" alt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218522" y="4619766"/>
            <a:ext cx="223267" cy="348018"/>
          </a:xfrm>
          <a:prstGeom prst="downArrow">
            <a:avLst>
              <a:gd name="adj1" fmla="val 793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183" y="4981855"/>
            <a:ext cx="10501952" cy="19921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включены все организации, осуществляющие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основным общеобразовательным программам,  образовательные программам среднего профессионального образования,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программам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дополнительным образовательным программам,  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нахождения (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предприниматели,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жительства)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Ленинградской области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4401" y="1972101"/>
            <a:ext cx="11033508" cy="1835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комитета общего и профессионального образования Ленинградской области 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20 ноября 2024 года № 19-44548/2024 </a:t>
            </a:r>
          </a:p>
          <a:p>
            <a:pPr lvl="0" algn="ctr"/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Размещено 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области в сети «Интернет» (главная страница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профилактика нарушения обязательных требований</a:t>
            </a:r>
            <a:r>
              <a:rPr lang="en-US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54752" y="162974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70345" y="140064"/>
            <a:ext cx="10539434" cy="1583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обязательных требований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4 октября 2021 года №1336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образования»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18866" y="4067453"/>
            <a:ext cx="2459959" cy="14603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образовательной организации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(ОО, ДОП, ДОУ, ДПО, ПО, 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1217" y="4067454"/>
            <a:ext cx="301952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3053" y="4104982"/>
            <a:ext cx="2031681" cy="12317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ФИС ФРДО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ОО,СПО, ПО, ДПО)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8462" y="4263639"/>
            <a:ext cx="1350423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98421" y="5140497"/>
            <a:ext cx="484632" cy="557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18866" y="5882606"/>
            <a:ext cx="11129040" cy="873035"/>
          </a:xfrm>
          <a:prstGeom prst="rect">
            <a:avLst/>
          </a:prstGeom>
          <a:solidFill>
            <a:srgbClr val="C7B4FE">
              <a:alpha val="25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– основание для проведения внеплановой проверки.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29249" y="3988977"/>
            <a:ext cx="1849270" cy="11894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ООО,СОО,СПО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аккредитация ОП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федерального государственного контроля (надзора) в сфере образования: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 декабря 2012 года № 273-ФЗ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2020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2021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2021 года №1336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 в сети «Интернет» (главная страница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46657" y="5037729"/>
            <a:ext cx="484632" cy="27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федерального государственного контроля (надзора) </a:t>
            </a:r>
          </a:p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3 статьи 93 Федерального закона от 29.12.2012 № 273-ФЗ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 useBgFill="1">
        <p:nvSpPr>
          <p:cNvPr id="4" name="Прямоугольник 3"/>
          <p:cNvSpPr/>
          <p:nvPr/>
        </p:nvSpPr>
        <p:spPr>
          <a:xfrm>
            <a:off x="926506" y="1862920"/>
            <a:ext cx="11573325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обязательных требований, установленных законодательством об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образовании, в том числе: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936173" y="2872853"/>
            <a:ext cx="11553993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лицензионных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образовательной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9" name="Прямоугольник 8"/>
          <p:cNvSpPr/>
          <p:nvPr/>
        </p:nvSpPr>
        <p:spPr>
          <a:xfrm>
            <a:off x="936172" y="3934484"/>
            <a:ext cx="11553993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установленных федеральными государственными образовательными стандартами;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955506" y="4992888"/>
            <a:ext cx="11553993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к выполнению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1" name="Прямоугольник 10"/>
          <p:cNvSpPr/>
          <p:nvPr/>
        </p:nvSpPr>
        <p:spPr>
          <a:xfrm>
            <a:off x="923827" y="6003068"/>
            <a:ext cx="11573325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обеспечению доступности для инвалидов объектов социальной, инженерной и транспортной инфраструктур и предоставляемых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образовательной организации.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84163" y="2019870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4162" y="3087737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84163" y="416029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62636" y="520777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68159" y="621795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контрольных (надзорных) мероприятий, </a:t>
            </a:r>
          </a:p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действий 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087" y="-17081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6367" y="1535372"/>
            <a:ext cx="3527946" cy="914400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9432" y="3555242"/>
            <a:ext cx="3500651" cy="914400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 проверка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493" y="5813945"/>
            <a:ext cx="4142096" cy="859809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(мониторинг безопасности)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4420765" y="1452138"/>
            <a:ext cx="7738282" cy="19952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допустимых контрольных (надзорных) действий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выездной 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контролируемым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 smtClean="0"/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dirty="0"/>
          </a:p>
        </p:txBody>
      </p:sp>
      <p:sp useBgFill="1">
        <p:nvSpPr>
          <p:cNvPr id="12" name="Скругленный прямоугольник 11"/>
          <p:cNvSpPr/>
          <p:nvPr/>
        </p:nvSpPr>
        <p:spPr>
          <a:xfrm>
            <a:off x="4420766" y="3630303"/>
            <a:ext cx="7738282" cy="16786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допустимых контрольных (надзорных) действий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с контролируемым 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599297" y="5691116"/>
            <a:ext cx="7463086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 без взаимодействия с контролируемым лицом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плановых контрольных (надзорных) мероприятий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2 части 1 статьи 57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 – 248-ФЗ)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проведения контрольных (надзорных) мероприятий.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Основание- истечение установленного положением о виде контроля периода времени с даты окончания проведения  последнего планового КНМ на основании категорирования объектов контроля.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11(4).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контрольных (надзорных) мероприятий до 2030 года не включаются плановые контрольные (надзорные) мероприятия в отношении государственных, муниципальных и частных образовательных организаций, реализующих образовательные программы дошкольного и начального общего образования, основного общего, среднего общего и среднего профессионального образования,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организациях, осуществляющих образовательную деятельность,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которых отнесены к категориям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риска, а в отношении таких учреждений может проводиться обязательный профилактический визит 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 государственном контроле (надзоре) и муниципальном контроле в Российской Федерации».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414358" y="1613807"/>
            <a:ext cx="12079331" cy="9808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внеплановых контрольных (надзорных) мероприятий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Федерации»):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2745925"/>
            <a:ext cx="565017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контрольного (надзорного) органа сведений о причинении вреда (ущерба) или об угрозе причинения вреда (ущерба) охраняемым законом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58" y="3957851"/>
            <a:ext cx="11800233" cy="771098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прокурора о проведении контрольного (надзорного) мероприятия в рамках надзора за исполнением законов, соблюдением прав и свобод человека и гражданина по поступившим в органы прокуратуры материалам и обращениям;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1667" y="4913192"/>
            <a:ext cx="5306848" cy="1037231"/>
          </a:xfrm>
          <a:prstGeom prst="roundRect">
            <a:avLst/>
          </a:prstGeom>
          <a:solidFill>
            <a:srgbClr val="CAE7E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параметров;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8442" y="2745925"/>
            <a:ext cx="6195247" cy="10140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поручение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контрольных (надзорных) мероприятий в отношении конкретных контролируемых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0466" y="6141612"/>
            <a:ext cx="9041641" cy="68226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9: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контролируемого лица от проведения обязательного профилактического визита.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274" y="4913192"/>
            <a:ext cx="6500774" cy="982638"/>
          </a:xfrm>
          <a:prstGeom prst="roundRect">
            <a:avLst/>
          </a:prstGeom>
          <a:solidFill>
            <a:srgbClr val="D4FCD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выданного предписания об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устранении выявленных нарушений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9780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prstClr val="black"/>
              </a:solidFill>
            </a:endParaRPr>
          </a:p>
          <a:p>
            <a:pPr algn="ctr"/>
            <a:endParaRPr lang="ru-RU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60 248-ФЗ: Решение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контрольного (надзорного) органа о проведении контрольного (надзорного) мероприятия, предусматривающего взаимодействие с контролируемым лицом,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принимается при наличии достоверной информации: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2745924"/>
            <a:ext cx="5650174" cy="12051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1: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причинении или непосредственной угрозе причинения вреда жизни и тяжкого или среднего вреда (ущерба) здоровью граждан;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8443" y="2745925"/>
            <a:ext cx="6195247" cy="16281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5: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обязательных требований, соблюдение которых является условием осуществления деятельности, подлежащей лицензированию, аккредитации, включения в реестр, аттестации;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78717" y="4772545"/>
            <a:ext cx="9280477" cy="1391951"/>
          </a:xfrm>
          <a:prstGeom prst="roundRect">
            <a:avLst/>
          </a:prstGeom>
          <a:solidFill>
            <a:srgbClr val="F2CEC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асть 3: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Внеплановые проверки проводятся по согласованию с органами прокуратуры.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809247" y="4148919"/>
            <a:ext cx="436730" cy="623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10044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безопасности)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без взаимодействия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16757" y="2494873"/>
            <a:ext cx="3084396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мониторинга системы образования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2236" y="2494873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ЕГРН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20476" y="2561257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ЕГРЮЛ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6757" y="5634278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государственного надзора в сфере образования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35754" y="5585639"/>
            <a:ext cx="3826605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размещенная на официальных сайтах образовательных организаций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916362" y="4144396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ФРДО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540816" y="4096630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ГИА приема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30446" y="5654326"/>
            <a:ext cx="2582421" cy="120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СОЛО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26562</TotalTime>
  <Words>1967</Words>
  <Application>Microsoft Office PowerPoint</Application>
  <PresentationFormat>Произвольный</PresentationFormat>
  <Paragraphs>324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1542</cp:revision>
  <cp:lastPrinted>2025-03-13T14:39:21Z</cp:lastPrinted>
  <dcterms:created xsi:type="dcterms:W3CDTF">2020-06-19T06:58:49Z</dcterms:created>
  <dcterms:modified xsi:type="dcterms:W3CDTF">2025-03-13T14:40:00Z</dcterms:modified>
</cp:coreProperties>
</file>